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56" r:id="rId6"/>
    <p:sldMasterId id="2147484399" r:id="rId7"/>
  </p:sldMasterIdLst>
  <p:notesMasterIdLst>
    <p:notesMasterId r:id="rId33"/>
  </p:notesMasterIdLst>
  <p:handoutMasterIdLst>
    <p:handoutMasterId r:id="rId34"/>
  </p:handoutMasterIdLst>
  <p:sldIdLst>
    <p:sldId id="1528" r:id="rId8"/>
    <p:sldId id="1534" r:id="rId9"/>
    <p:sldId id="1562" r:id="rId10"/>
    <p:sldId id="1537" r:id="rId11"/>
    <p:sldId id="1519" r:id="rId12"/>
    <p:sldId id="1552" r:id="rId13"/>
    <p:sldId id="1558" r:id="rId14"/>
    <p:sldId id="1538" r:id="rId15"/>
    <p:sldId id="1560" r:id="rId16"/>
    <p:sldId id="1509" r:id="rId17"/>
    <p:sldId id="1541" r:id="rId18"/>
    <p:sldId id="1545" r:id="rId19"/>
    <p:sldId id="1544" r:id="rId20"/>
    <p:sldId id="1554" r:id="rId21"/>
    <p:sldId id="1543" r:id="rId22"/>
    <p:sldId id="1546" r:id="rId23"/>
    <p:sldId id="1542" r:id="rId24"/>
    <p:sldId id="1559" r:id="rId25"/>
    <p:sldId id="1547" r:id="rId26"/>
    <p:sldId id="1555" r:id="rId27"/>
    <p:sldId id="1561" r:id="rId28"/>
    <p:sldId id="1557" r:id="rId29"/>
    <p:sldId id="1556" r:id="rId30"/>
    <p:sldId id="1536" r:id="rId31"/>
    <p:sldId id="1535"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59B4D9"/>
    <a:srgbClr val="6DC2E9"/>
    <a:srgbClr val="00BCF2"/>
    <a:srgbClr val="FFFFFF"/>
    <a:srgbClr val="525252"/>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4" autoAdjust="0"/>
    <p:restoredTop sz="88881" autoAdjust="0"/>
  </p:normalViewPr>
  <p:slideViewPr>
    <p:cSldViewPr>
      <p:cViewPr varScale="1">
        <p:scale>
          <a:sx n="54" d="100"/>
          <a:sy n="54" d="100"/>
        </p:scale>
        <p:origin x="18" y="6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10/03/16 7:54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10/03/16 7:52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891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50175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Uncover real time insights</a:t>
            </a:r>
          </a:p>
          <a:p>
            <a:pPr marL="0" lvl="1">
              <a:spcBef>
                <a:spcPts val="200"/>
              </a:spcBef>
              <a:spcAft>
                <a:spcPts val="300"/>
              </a:spcAft>
            </a:pPr>
            <a:r>
              <a:rPr lang="en-US" sz="2000" dirty="0"/>
              <a:t>Perform real time analytics across multiple streams</a:t>
            </a:r>
          </a:p>
          <a:p>
            <a:pPr>
              <a:spcBef>
                <a:spcPts val="1200"/>
              </a:spcBef>
              <a:defRPr/>
            </a:pPr>
            <a:r>
              <a:rPr lang="en-US" sz="3200" kern="1200" dirty="0">
                <a:solidFill>
                  <a:schemeClr val="tx2"/>
                </a:solidFill>
                <a:latin typeface="Segoe UI Light" pitchFamily="34" charset="0"/>
                <a:ea typeface="+mn-ea"/>
                <a:cs typeface="+mn-cs"/>
              </a:rPr>
              <a:t>Rapid Deployment</a:t>
            </a:r>
          </a:p>
          <a:p>
            <a:pPr marL="0" lvl="1">
              <a:spcBef>
                <a:spcPts val="200"/>
              </a:spcBef>
              <a:spcAft>
                <a:spcPts val="300"/>
              </a:spcAft>
            </a:pPr>
            <a:r>
              <a:rPr lang="en-US" sz="2000" dirty="0"/>
              <a:t>Use simple SQL syntax, auto distributed for scale</a:t>
            </a:r>
            <a:endParaRPr lang="en-US" sz="2000" kern="0" dirty="0">
              <a:solidFill>
                <a:sysClr val="windowText" lastClr="000000"/>
              </a:solidFill>
            </a:endParaRPr>
          </a:p>
          <a:p>
            <a:pPr>
              <a:spcBef>
                <a:spcPts val="1200"/>
              </a:spcBef>
              <a:defRPr/>
            </a:pPr>
            <a:r>
              <a:rPr lang="en-US" sz="3200" kern="1200" dirty="0">
                <a:solidFill>
                  <a:schemeClr val="tx2"/>
                </a:solidFill>
                <a:latin typeface="Segoe UI Light" pitchFamily="34" charset="0"/>
                <a:ea typeface="+mn-ea"/>
                <a:cs typeface="+mn-cs"/>
              </a:rPr>
              <a:t>Mission critical reliability</a:t>
            </a:r>
          </a:p>
          <a:p>
            <a:pPr marL="0" lvl="1">
              <a:spcBef>
                <a:spcPts val="200"/>
              </a:spcBef>
              <a:spcAft>
                <a:spcPts val="300"/>
              </a:spcAft>
            </a:pPr>
            <a:r>
              <a:rPr lang="en-US" sz="2000" dirty="0"/>
              <a:t>Fully managed, low latency, high throughput</a:t>
            </a:r>
          </a:p>
          <a:p>
            <a:pPr>
              <a:spcBef>
                <a:spcPts val="1200"/>
              </a:spcBef>
              <a:defRPr/>
            </a:pPr>
            <a:r>
              <a:rPr lang="en-US" sz="3200" kern="1200" dirty="0">
                <a:solidFill>
                  <a:schemeClr val="tx2"/>
                </a:solidFill>
                <a:latin typeface="Segoe UI Light" pitchFamily="34" charset="0"/>
                <a:ea typeface="+mn-ea"/>
                <a:cs typeface="+mn-cs"/>
              </a:rPr>
              <a:t>Create real time alerts</a:t>
            </a:r>
          </a:p>
          <a:p>
            <a:pPr marL="0" lvl="1">
              <a:spcBef>
                <a:spcPts val="200"/>
              </a:spcBef>
              <a:spcAft>
                <a:spcPts val="300"/>
              </a:spcAft>
            </a:pPr>
            <a:r>
              <a:rPr lang="en-US" sz="2000" dirty="0"/>
              <a:t>Flag alerts and alarms for attention</a:t>
            </a:r>
          </a:p>
          <a:p>
            <a:pPr>
              <a:spcBef>
                <a:spcPts val="1200"/>
              </a:spcBef>
              <a:defRPr/>
            </a:pPr>
            <a:r>
              <a:rPr lang="en-US" sz="3200" kern="1200" dirty="0">
                <a:solidFill>
                  <a:schemeClr val="tx2"/>
                </a:solidFill>
                <a:latin typeface="Segoe UI Light" pitchFamily="34" charset="0"/>
                <a:ea typeface="+mn-ea"/>
                <a:cs typeface="+mn-cs"/>
              </a:rPr>
              <a:t>High volume</a:t>
            </a:r>
          </a:p>
          <a:p>
            <a:pPr marL="0" lvl="1">
              <a:spcBef>
                <a:spcPts val="200"/>
              </a:spcBef>
              <a:spcAft>
                <a:spcPts val="300"/>
              </a:spcAft>
            </a:pPr>
            <a:r>
              <a:rPr lang="en-US" sz="2000" dirty="0"/>
              <a:t>Analyze millions of data points per second</a:t>
            </a:r>
          </a:p>
          <a:p>
            <a:pPr>
              <a:spcBef>
                <a:spcPts val="1200"/>
              </a:spcBef>
              <a:defRPr/>
            </a:pPr>
            <a:r>
              <a:rPr lang="en-US" sz="3200" kern="1200" dirty="0">
                <a:solidFill>
                  <a:schemeClr val="tx2"/>
                </a:solidFill>
                <a:latin typeface="Segoe UI Light" pitchFamily="34" charset="0"/>
                <a:ea typeface="+mn-ea"/>
                <a:cs typeface="+mn-cs"/>
              </a:rPr>
              <a:t>Highly scalable</a:t>
            </a:r>
          </a:p>
          <a:p>
            <a:pPr marL="0" lvl="1">
              <a:spcBef>
                <a:spcPts val="200"/>
              </a:spcBef>
              <a:spcAft>
                <a:spcPts val="300"/>
              </a:spcAft>
            </a:pPr>
            <a:r>
              <a:rPr lang="en-US" sz="2000" dirty="0"/>
              <a:t>Enterprise grade, predictable solution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222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588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23098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Uncover real time insights</a:t>
            </a:r>
          </a:p>
          <a:p>
            <a:pPr marL="0" lvl="1">
              <a:spcBef>
                <a:spcPts val="200"/>
              </a:spcBef>
              <a:spcAft>
                <a:spcPts val="300"/>
              </a:spcAft>
            </a:pPr>
            <a:r>
              <a:rPr lang="en-US" sz="2000" dirty="0"/>
              <a:t>Perform real time analytics across multiple streams</a:t>
            </a:r>
          </a:p>
          <a:p>
            <a:pPr>
              <a:spcBef>
                <a:spcPts val="1200"/>
              </a:spcBef>
              <a:defRPr/>
            </a:pPr>
            <a:r>
              <a:rPr lang="en-US" sz="3200" kern="1200" dirty="0">
                <a:solidFill>
                  <a:schemeClr val="tx2"/>
                </a:solidFill>
                <a:latin typeface="Segoe UI Light" pitchFamily="34" charset="0"/>
                <a:ea typeface="+mn-ea"/>
                <a:cs typeface="+mn-cs"/>
              </a:rPr>
              <a:t>Rapid Deployment</a:t>
            </a:r>
          </a:p>
          <a:p>
            <a:pPr marL="0" lvl="1">
              <a:spcBef>
                <a:spcPts val="200"/>
              </a:spcBef>
              <a:spcAft>
                <a:spcPts val="300"/>
              </a:spcAft>
            </a:pPr>
            <a:r>
              <a:rPr lang="en-US" sz="2000" dirty="0"/>
              <a:t>Use simple SQL syntax, auto distributed for scale</a:t>
            </a:r>
            <a:endParaRPr lang="en-US" sz="2000" kern="0" dirty="0">
              <a:solidFill>
                <a:sysClr val="windowText" lastClr="000000"/>
              </a:solidFill>
            </a:endParaRPr>
          </a:p>
          <a:p>
            <a:pPr>
              <a:spcBef>
                <a:spcPts val="1200"/>
              </a:spcBef>
              <a:defRPr/>
            </a:pPr>
            <a:r>
              <a:rPr lang="en-US" sz="3200" kern="1200" dirty="0">
                <a:solidFill>
                  <a:schemeClr val="tx2"/>
                </a:solidFill>
                <a:latin typeface="Segoe UI Light" pitchFamily="34" charset="0"/>
                <a:ea typeface="+mn-ea"/>
                <a:cs typeface="+mn-cs"/>
              </a:rPr>
              <a:t>Mission critical reliability</a:t>
            </a:r>
          </a:p>
          <a:p>
            <a:pPr marL="0" lvl="1">
              <a:spcBef>
                <a:spcPts val="200"/>
              </a:spcBef>
              <a:spcAft>
                <a:spcPts val="300"/>
              </a:spcAft>
            </a:pPr>
            <a:r>
              <a:rPr lang="en-US" sz="2000" dirty="0"/>
              <a:t>Fully managed, low latency, high throughput</a:t>
            </a:r>
          </a:p>
          <a:p>
            <a:pPr>
              <a:spcBef>
                <a:spcPts val="1200"/>
              </a:spcBef>
              <a:defRPr/>
            </a:pPr>
            <a:r>
              <a:rPr lang="en-US" sz="3200" kern="1200" dirty="0">
                <a:solidFill>
                  <a:schemeClr val="tx2"/>
                </a:solidFill>
                <a:latin typeface="Segoe UI Light" pitchFamily="34" charset="0"/>
                <a:ea typeface="+mn-ea"/>
                <a:cs typeface="+mn-cs"/>
              </a:rPr>
              <a:t>Create real time alerts</a:t>
            </a:r>
          </a:p>
          <a:p>
            <a:pPr marL="0" lvl="1">
              <a:spcBef>
                <a:spcPts val="200"/>
              </a:spcBef>
              <a:spcAft>
                <a:spcPts val="300"/>
              </a:spcAft>
            </a:pPr>
            <a:r>
              <a:rPr lang="en-US" sz="2000" dirty="0"/>
              <a:t>Flag alerts and alarms for attention</a:t>
            </a:r>
          </a:p>
          <a:p>
            <a:pPr>
              <a:spcBef>
                <a:spcPts val="1200"/>
              </a:spcBef>
              <a:defRPr/>
            </a:pPr>
            <a:r>
              <a:rPr lang="en-US" sz="3200" kern="1200" dirty="0">
                <a:solidFill>
                  <a:schemeClr val="tx2"/>
                </a:solidFill>
                <a:latin typeface="Segoe UI Light" pitchFamily="34" charset="0"/>
                <a:ea typeface="+mn-ea"/>
                <a:cs typeface="+mn-cs"/>
              </a:rPr>
              <a:t>High volume</a:t>
            </a:r>
          </a:p>
          <a:p>
            <a:pPr marL="0" lvl="1">
              <a:spcBef>
                <a:spcPts val="200"/>
              </a:spcBef>
              <a:spcAft>
                <a:spcPts val="300"/>
              </a:spcAft>
            </a:pPr>
            <a:r>
              <a:rPr lang="en-US" sz="2000" dirty="0"/>
              <a:t>Analyze millions of data points per second</a:t>
            </a:r>
          </a:p>
          <a:p>
            <a:pPr>
              <a:spcBef>
                <a:spcPts val="1200"/>
              </a:spcBef>
              <a:defRPr/>
            </a:pPr>
            <a:r>
              <a:rPr lang="en-US" sz="3200" kern="1200" dirty="0">
                <a:solidFill>
                  <a:schemeClr val="tx2"/>
                </a:solidFill>
                <a:latin typeface="Segoe UI Light" pitchFamily="34" charset="0"/>
                <a:ea typeface="+mn-ea"/>
                <a:cs typeface="+mn-cs"/>
              </a:rPr>
              <a:t>Highly scalable</a:t>
            </a:r>
          </a:p>
          <a:p>
            <a:pPr marL="0" lvl="1">
              <a:spcBef>
                <a:spcPts val="200"/>
              </a:spcBef>
              <a:spcAft>
                <a:spcPts val="300"/>
              </a:spcAft>
            </a:pPr>
            <a:r>
              <a:rPr lang="en-US" sz="2000" dirty="0"/>
              <a:t>Enterprise grade, predictable solution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2854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Real time capabilities</a:t>
            </a:r>
          </a:p>
          <a:p>
            <a:pPr marL="0" lvl="1"/>
            <a:r>
              <a:rPr lang="en-US" sz="2000" dirty="0"/>
              <a:t>Ingest, analyze and display data as it happens</a:t>
            </a:r>
          </a:p>
          <a:p>
            <a:pPr>
              <a:spcBef>
                <a:spcPts val="1200"/>
              </a:spcBef>
              <a:defRPr/>
            </a:pPr>
            <a:r>
              <a:rPr lang="en-US" sz="3200" kern="1200" dirty="0">
                <a:solidFill>
                  <a:schemeClr val="tx2"/>
                </a:solidFill>
                <a:latin typeface="Segoe UI Light" pitchFamily="34" charset="0"/>
                <a:ea typeface="+mn-ea"/>
                <a:cs typeface="+mn-cs"/>
              </a:rPr>
              <a:t>Secure access</a:t>
            </a:r>
          </a:p>
          <a:p>
            <a:pPr marL="0" lvl="1"/>
            <a:r>
              <a:rPr lang="en-US" sz="2000" dirty="0"/>
              <a:t>Secure, live communication with data source</a:t>
            </a:r>
          </a:p>
          <a:p>
            <a:pPr>
              <a:spcBef>
                <a:spcPts val="1200"/>
              </a:spcBef>
              <a:defRPr/>
            </a:pPr>
            <a:r>
              <a:rPr lang="en-US" sz="3200" kern="1200" dirty="0">
                <a:solidFill>
                  <a:schemeClr val="tx2"/>
                </a:solidFill>
                <a:latin typeface="Segoe UI Light" pitchFamily="34" charset="0"/>
                <a:ea typeface="+mn-ea"/>
                <a:cs typeface="+mn-cs"/>
              </a:rPr>
              <a:t>Query data</a:t>
            </a:r>
          </a:p>
          <a:p>
            <a:pPr marL="0" lvl="1"/>
            <a:r>
              <a:rPr lang="en-US" sz="2000" dirty="0"/>
              <a:t>Intuitive, natural language query tool</a:t>
            </a:r>
          </a:p>
          <a:p>
            <a:pPr>
              <a:spcBef>
                <a:spcPts val="1200"/>
              </a:spcBef>
              <a:defRPr/>
            </a:pPr>
            <a:r>
              <a:rPr lang="en-US" sz="3200" kern="1200" dirty="0">
                <a:solidFill>
                  <a:schemeClr val="tx2"/>
                </a:solidFill>
                <a:latin typeface="Segoe UI Light" pitchFamily="34" charset="0"/>
                <a:ea typeface="+mn-ea"/>
                <a:cs typeface="+mn-cs"/>
              </a:rPr>
              <a:t>Integrated systems</a:t>
            </a:r>
          </a:p>
          <a:p>
            <a:pPr marL="0" lvl="1"/>
            <a:r>
              <a:rPr lang="en-US" sz="2000" dirty="0"/>
              <a:t>Integrate with other business systems and enrich device data with intelligence from other business systems, e.g. CRM, ERP</a:t>
            </a:r>
          </a:p>
          <a:p>
            <a:pPr>
              <a:spcBef>
                <a:spcPts val="1200"/>
              </a:spcBef>
              <a:defRPr/>
            </a:pPr>
            <a:r>
              <a:rPr lang="en-US" sz="3200" kern="1200" dirty="0">
                <a:solidFill>
                  <a:schemeClr val="tx2"/>
                </a:solidFill>
                <a:latin typeface="Segoe UI Light" pitchFamily="34" charset="0"/>
                <a:ea typeface="+mn-ea"/>
                <a:cs typeface="+mn-cs"/>
              </a:rPr>
              <a:t>Highly accessible analytics</a:t>
            </a:r>
          </a:p>
          <a:p>
            <a:pPr marL="0" lvl="1"/>
            <a:r>
              <a:rPr lang="en-US" sz="2000" dirty="0"/>
              <a:t>Cloud based dashboard and analytics tool </a:t>
            </a:r>
          </a:p>
          <a:p>
            <a:pPr>
              <a:spcBef>
                <a:spcPts val="1200"/>
              </a:spcBef>
              <a:defRPr/>
            </a:pPr>
            <a:r>
              <a:rPr lang="en-US" sz="3200" kern="1200" dirty="0">
                <a:solidFill>
                  <a:schemeClr val="tx2"/>
                </a:solidFill>
                <a:latin typeface="Segoe UI Light" pitchFamily="34" charset="0"/>
                <a:ea typeface="+mn-ea"/>
                <a:cs typeface="+mn-cs"/>
              </a:rPr>
              <a:t>360º view of business KPI’s</a:t>
            </a:r>
          </a:p>
          <a:p>
            <a:pPr marL="0" lvl="1"/>
            <a:r>
              <a:rPr lang="en-US" sz="2000" dirty="0"/>
              <a:t>Customize dashboards to address concerns and performance metrics</a:t>
            </a:r>
          </a:p>
          <a:p>
            <a:pPr>
              <a:spcBef>
                <a:spcPts val="1200"/>
              </a:spcBef>
              <a:defRPr/>
            </a:pPr>
            <a:r>
              <a:rPr lang="en-US" sz="3200" kern="1200" dirty="0">
                <a:solidFill>
                  <a:schemeClr val="tx2"/>
                </a:solidFill>
                <a:latin typeface="Segoe UI Light" pitchFamily="34" charset="0"/>
                <a:ea typeface="+mn-ea"/>
                <a:cs typeface="+mn-cs"/>
              </a:rPr>
              <a:t>Cross platform support </a:t>
            </a:r>
          </a:p>
          <a:p>
            <a:pPr marL="0" lvl="1"/>
            <a:r>
              <a:rPr lang="en-US" sz="2000" dirty="0"/>
              <a:t>View data via web platform, on any device</a:t>
            </a:r>
          </a:p>
          <a:p>
            <a:pPr>
              <a:spcBef>
                <a:spcPts val="1200"/>
              </a:spcBef>
              <a:defRPr/>
            </a:pPr>
            <a:r>
              <a:rPr lang="en-US" sz="3200" kern="1200" dirty="0">
                <a:solidFill>
                  <a:schemeClr val="tx2"/>
                </a:solidFill>
                <a:latin typeface="Segoe UI Light" pitchFamily="34" charset="0"/>
                <a:ea typeface="+mn-ea"/>
                <a:cs typeface="+mn-cs"/>
              </a:rPr>
              <a:t>Pre-built dashboards </a:t>
            </a:r>
          </a:p>
          <a:p>
            <a:pPr marL="0" lvl="1"/>
            <a:r>
              <a:rPr lang="en-US" sz="2000" dirty="0"/>
              <a:t>Utilize standard dashboards for rapid deployment, based on popular solution demands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294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7572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34670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95044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10/03/16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60829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GCIO SUMMIT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338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Antes de </a:t>
            </a:r>
            <a:r>
              <a:rPr lang="en-US" dirty="0" err="1"/>
              <a:t>empezar</a:t>
            </a:r>
            <a:r>
              <a:rPr lang="en-US" dirty="0"/>
              <a:t> </a:t>
            </a:r>
            <a:r>
              <a:rPr lang="en-US" dirty="0" err="1"/>
              <a:t>vamos</a:t>
            </a:r>
            <a:r>
              <a:rPr lang="en-US" dirty="0"/>
              <a:t> a </a:t>
            </a:r>
            <a:r>
              <a:rPr lang="en-US" dirty="0" err="1"/>
              <a:t>hablar</a:t>
            </a:r>
            <a:r>
              <a:rPr lang="en-US" dirty="0"/>
              <a:t> </a:t>
            </a:r>
            <a:r>
              <a:rPr lang="en-US" dirty="0" err="1"/>
              <a:t>sobre</a:t>
            </a:r>
            <a:r>
              <a:rPr lang="en-US" dirty="0"/>
              <a:t> que </a:t>
            </a:r>
            <a:r>
              <a:rPr lang="en-US" dirty="0" err="1"/>
              <a:t>es</a:t>
            </a:r>
            <a:r>
              <a:rPr lang="en-US" dirty="0"/>
              <a:t> Azure </a:t>
            </a:r>
            <a:r>
              <a:rPr lang="en-US" dirty="0" err="1"/>
              <a:t>IoT</a:t>
            </a:r>
            <a:r>
              <a:rPr lang="en-US" dirty="0"/>
              <a:t>.</a:t>
            </a:r>
          </a:p>
          <a:p>
            <a:r>
              <a:rPr lang="en-US" dirty="0"/>
              <a:t>Hay 5 components clave que </a:t>
            </a:r>
            <a:r>
              <a:rPr lang="en-US" dirty="0" err="1"/>
              <a:t>forman</a:t>
            </a:r>
            <a:r>
              <a:rPr lang="en-US" dirty="0"/>
              <a:t> la suit de Azure </a:t>
            </a:r>
            <a:r>
              <a:rPr lang="en-US" dirty="0" err="1"/>
              <a:t>IoT</a:t>
            </a:r>
            <a:r>
              <a:rPr lang="en-US" dirty="0"/>
              <a:t>. </a:t>
            </a:r>
            <a:r>
              <a:rPr lang="en-US" dirty="0" err="1"/>
              <a:t>Vamos</a:t>
            </a:r>
            <a:r>
              <a:rPr lang="en-US" dirty="0"/>
              <a:t> a </a:t>
            </a:r>
            <a:r>
              <a:rPr lang="en-US" dirty="0" err="1"/>
              <a:t>ver</a:t>
            </a:r>
            <a:r>
              <a:rPr lang="en-US" dirty="0"/>
              <a:t> </a:t>
            </a:r>
            <a:r>
              <a:rPr lang="en-US" dirty="0" err="1"/>
              <a:t>como</a:t>
            </a:r>
            <a:r>
              <a:rPr lang="en-US" dirty="0"/>
              <a:t> se </a:t>
            </a:r>
            <a:r>
              <a:rPr lang="en-US" dirty="0" err="1"/>
              <a:t>llaman</a:t>
            </a:r>
            <a:r>
              <a:rPr lang="en-US" dirty="0"/>
              <a:t> y que </a:t>
            </a:r>
            <a:r>
              <a:rPr lang="en-US" dirty="0" err="1"/>
              <a:t>hacen</a:t>
            </a:r>
            <a:r>
              <a:rPr lang="en-US" dirty="0"/>
              <a:t> y </a:t>
            </a:r>
            <a:r>
              <a:rPr lang="en-US" dirty="0" err="1"/>
              <a:t>más</a:t>
            </a:r>
            <a:r>
              <a:rPr lang="en-US" dirty="0"/>
              <a:t> Adelante </a:t>
            </a:r>
            <a:r>
              <a:rPr lang="en-US" dirty="0" err="1"/>
              <a:t>entraremos</a:t>
            </a:r>
            <a:r>
              <a:rPr lang="en-US" dirty="0"/>
              <a:t> </a:t>
            </a:r>
            <a:r>
              <a:rPr lang="en-US" dirty="0" err="1"/>
              <a:t>en</a:t>
            </a:r>
            <a:r>
              <a:rPr lang="en-US" dirty="0"/>
              <a:t> </a:t>
            </a:r>
            <a:r>
              <a:rPr lang="en-US" dirty="0" err="1"/>
              <a:t>algo</a:t>
            </a:r>
            <a:r>
              <a:rPr lang="en-US" dirty="0"/>
              <a:t> </a:t>
            </a:r>
            <a:r>
              <a:rPr lang="en-US" dirty="0" err="1"/>
              <a:t>más</a:t>
            </a:r>
            <a:r>
              <a:rPr lang="en-US" dirty="0"/>
              <a:t> de </a:t>
            </a:r>
            <a:r>
              <a:rPr lang="en-US" dirty="0" err="1"/>
              <a:t>detalle</a:t>
            </a:r>
            <a:r>
              <a:rPr lang="en-US" dirty="0"/>
              <a:t> </a:t>
            </a:r>
            <a:r>
              <a:rPr lang="en-US" dirty="0" err="1"/>
              <a:t>en</a:t>
            </a:r>
            <a:r>
              <a:rPr lang="en-US" dirty="0"/>
              <a:t> </a:t>
            </a:r>
            <a:r>
              <a:rPr lang="en-US" dirty="0" err="1"/>
              <a:t>los</a:t>
            </a:r>
            <a:r>
              <a:rPr lang="en-US" dirty="0"/>
              <a:t> que </a:t>
            </a:r>
            <a:r>
              <a:rPr lang="en-US" dirty="0" err="1"/>
              <a:t>vamos</a:t>
            </a:r>
            <a:r>
              <a:rPr lang="en-US" dirty="0"/>
              <a:t> a </a:t>
            </a:r>
            <a:r>
              <a:rPr lang="en-US" dirty="0" err="1"/>
              <a:t>utilizar</a:t>
            </a:r>
            <a:r>
              <a:rPr lang="en-US" dirty="0"/>
              <a:t> </a:t>
            </a:r>
            <a:r>
              <a:rPr lang="en-US" dirty="0" err="1"/>
              <a:t>principalmente</a:t>
            </a:r>
            <a:r>
              <a:rPr lang="en-US" dirty="0"/>
              <a:t>.</a:t>
            </a:r>
          </a:p>
          <a:p>
            <a:endParaRPr lang="en-US" dirty="0"/>
          </a:p>
          <a:p>
            <a:r>
              <a:rPr lang="en-US" b="0" dirty="0"/>
              <a:t>El primer </a:t>
            </a:r>
            <a:r>
              <a:rPr lang="en-US" b="0" dirty="0" err="1"/>
              <a:t>servicio</a:t>
            </a:r>
            <a:r>
              <a:rPr lang="en-US" b="0" dirty="0"/>
              <a:t> </a:t>
            </a:r>
            <a:r>
              <a:rPr lang="en-US" b="0" dirty="0" err="1"/>
              <a:t>es</a:t>
            </a:r>
            <a:r>
              <a:rPr lang="en-US" b="0" dirty="0"/>
              <a:t> </a:t>
            </a:r>
            <a:r>
              <a:rPr lang="en-US" b="1" dirty="0" err="1"/>
              <a:t>IoT</a:t>
            </a:r>
            <a:r>
              <a:rPr lang="en-US" b="1" dirty="0"/>
              <a:t> Hub</a:t>
            </a:r>
            <a:r>
              <a:rPr lang="en-US" b="0" dirty="0"/>
              <a:t>.</a:t>
            </a:r>
            <a:r>
              <a:rPr lang="en-US" b="1" dirty="0"/>
              <a:t> </a:t>
            </a:r>
            <a:r>
              <a:rPr lang="en-US" b="0" dirty="0" err="1"/>
              <a:t>IoT</a:t>
            </a:r>
            <a:r>
              <a:rPr lang="en-US" b="0" dirty="0"/>
              <a:t> Hub</a:t>
            </a:r>
            <a:r>
              <a:rPr lang="en-US" b="1" dirty="0"/>
              <a:t> </a:t>
            </a:r>
            <a:r>
              <a:rPr lang="en-US" dirty="0"/>
              <a:t>lo </a:t>
            </a:r>
            <a:r>
              <a:rPr lang="en-US" dirty="0" err="1"/>
              <a:t>utilizamos</a:t>
            </a:r>
            <a:r>
              <a:rPr lang="en-US" dirty="0"/>
              <a:t> para </a:t>
            </a:r>
            <a:r>
              <a:rPr lang="en-US" dirty="0" err="1"/>
              <a:t>conectar</a:t>
            </a:r>
            <a:r>
              <a:rPr lang="en-US" dirty="0"/>
              <a:t> y </a:t>
            </a:r>
            <a:r>
              <a:rPr lang="en-US" dirty="0" err="1"/>
              <a:t>manejar</a:t>
            </a:r>
            <a:r>
              <a:rPr lang="en-US" dirty="0"/>
              <a:t> </a:t>
            </a:r>
            <a:r>
              <a:rPr lang="en-US" dirty="0" err="1"/>
              <a:t>dispositivos</a:t>
            </a:r>
            <a:r>
              <a:rPr lang="en-US" dirty="0"/>
              <a:t> de </a:t>
            </a:r>
            <a:r>
              <a:rPr lang="en-US" dirty="0" err="1"/>
              <a:t>IoT</a:t>
            </a:r>
            <a:r>
              <a:rPr lang="en-US" dirty="0"/>
              <a:t>. Lo </a:t>
            </a:r>
            <a:r>
              <a:rPr lang="en-US" dirty="0" err="1"/>
              <a:t>utilizamos</a:t>
            </a:r>
            <a:r>
              <a:rPr lang="en-US" dirty="0"/>
              <a:t> para </a:t>
            </a:r>
            <a:r>
              <a:rPr lang="en-US" dirty="0" err="1"/>
              <a:t>llevar</a:t>
            </a:r>
            <a:r>
              <a:rPr lang="en-US" dirty="0"/>
              <a:t> </a:t>
            </a:r>
            <a:r>
              <a:rPr lang="en-US" dirty="0" err="1"/>
              <a:t>los</a:t>
            </a:r>
            <a:r>
              <a:rPr lang="en-US" dirty="0"/>
              <a:t> </a:t>
            </a:r>
            <a:r>
              <a:rPr lang="en-US" dirty="0" err="1"/>
              <a:t>datos</a:t>
            </a:r>
            <a:r>
              <a:rPr lang="en-US" dirty="0"/>
              <a:t> del </a:t>
            </a:r>
            <a:r>
              <a:rPr lang="en-US" dirty="0" err="1"/>
              <a:t>dispositivo</a:t>
            </a:r>
            <a:r>
              <a:rPr lang="en-US" dirty="0"/>
              <a:t> o de </a:t>
            </a:r>
            <a:r>
              <a:rPr lang="en-US" dirty="0" err="1"/>
              <a:t>los</a:t>
            </a:r>
            <a:r>
              <a:rPr lang="en-US" dirty="0"/>
              <a:t> </a:t>
            </a:r>
            <a:r>
              <a:rPr lang="en-US" dirty="0" err="1"/>
              <a:t>diferentes</a:t>
            </a:r>
            <a:r>
              <a:rPr lang="en-US" dirty="0"/>
              <a:t> sensor a Azure y a </a:t>
            </a:r>
            <a:r>
              <a:rPr lang="en-US" dirty="0" err="1"/>
              <a:t>partir</a:t>
            </a:r>
            <a:r>
              <a:rPr lang="en-US" dirty="0"/>
              <a:t> de </a:t>
            </a:r>
            <a:r>
              <a:rPr lang="en-US" dirty="0" err="1"/>
              <a:t>ahí</a:t>
            </a:r>
            <a:r>
              <a:rPr lang="en-US" dirty="0"/>
              <a:t> </a:t>
            </a:r>
            <a:r>
              <a:rPr lang="en-US" dirty="0" err="1"/>
              <a:t>poderlos</a:t>
            </a:r>
            <a:r>
              <a:rPr lang="en-US" dirty="0"/>
              <a:t> </a:t>
            </a:r>
            <a:r>
              <a:rPr lang="en-US" dirty="0" err="1"/>
              <a:t>tratar</a:t>
            </a:r>
            <a:r>
              <a:rPr lang="en-US" dirty="0"/>
              <a:t>. </a:t>
            </a:r>
            <a:r>
              <a:rPr lang="en-US" dirty="0" err="1"/>
              <a:t>También</a:t>
            </a:r>
            <a:r>
              <a:rPr lang="en-US" dirty="0"/>
              <a:t> se </a:t>
            </a:r>
            <a:r>
              <a:rPr lang="en-US" dirty="0" err="1"/>
              <a:t>encarga</a:t>
            </a:r>
            <a:r>
              <a:rPr lang="en-US" dirty="0"/>
              <a:t> de </a:t>
            </a:r>
            <a:r>
              <a:rPr lang="en-US" dirty="0" err="1"/>
              <a:t>manejar</a:t>
            </a:r>
            <a:r>
              <a:rPr lang="en-US" dirty="0"/>
              <a:t> la </a:t>
            </a:r>
            <a:r>
              <a:rPr lang="en-US" dirty="0" err="1"/>
              <a:t>seguridad</a:t>
            </a:r>
            <a:r>
              <a:rPr lang="en-US" dirty="0"/>
              <a:t> de </a:t>
            </a:r>
            <a:r>
              <a:rPr lang="en-US" dirty="0" err="1"/>
              <a:t>los</a:t>
            </a:r>
            <a:r>
              <a:rPr lang="en-US" dirty="0"/>
              <a:t> </a:t>
            </a:r>
            <a:r>
              <a:rPr lang="en-US" dirty="0" err="1"/>
              <a:t>dispositivos</a:t>
            </a:r>
            <a:r>
              <a:rPr lang="en-US" dirty="0"/>
              <a:t> </a:t>
            </a:r>
            <a:r>
              <a:rPr lang="en-US" dirty="0" err="1"/>
              <a:t>haciendo</a:t>
            </a:r>
            <a:r>
              <a:rPr lang="en-US" dirty="0"/>
              <a:t> la </a:t>
            </a:r>
            <a:r>
              <a:rPr lang="en-US" dirty="0" err="1"/>
              <a:t>autenticación</a:t>
            </a:r>
            <a:r>
              <a:rPr lang="en-US" dirty="0"/>
              <a:t> </a:t>
            </a:r>
            <a:r>
              <a:rPr lang="en-US" dirty="0" err="1"/>
              <a:t>por</a:t>
            </a:r>
            <a:r>
              <a:rPr lang="en-US" dirty="0"/>
              <a:t> </a:t>
            </a:r>
            <a:r>
              <a:rPr lang="en-US" dirty="0" err="1"/>
              <a:t>certificado</a:t>
            </a:r>
            <a:r>
              <a:rPr lang="en-US" dirty="0"/>
              <a:t> para </a:t>
            </a:r>
            <a:r>
              <a:rPr lang="en-US" dirty="0" err="1"/>
              <a:t>poder</a:t>
            </a:r>
            <a:r>
              <a:rPr lang="en-US" dirty="0"/>
              <a:t> </a:t>
            </a:r>
            <a:r>
              <a:rPr lang="en-US" dirty="0" err="1"/>
              <a:t>conectarse</a:t>
            </a:r>
            <a:r>
              <a:rPr lang="en-US" dirty="0"/>
              <a:t> al </a:t>
            </a:r>
            <a:r>
              <a:rPr lang="en-US" dirty="0" err="1"/>
              <a:t>IoT</a:t>
            </a:r>
            <a:r>
              <a:rPr lang="en-US" dirty="0"/>
              <a:t> Hub.</a:t>
            </a:r>
          </a:p>
          <a:p>
            <a:endParaRPr lang="en-US" dirty="0"/>
          </a:p>
          <a:p>
            <a:r>
              <a:rPr lang="en-US" b="0" dirty="0"/>
              <a:t>El </a:t>
            </a:r>
            <a:r>
              <a:rPr lang="en-US" b="0" dirty="0" err="1"/>
              <a:t>siguiente</a:t>
            </a:r>
            <a:r>
              <a:rPr lang="en-US" b="0" dirty="0"/>
              <a:t> Servicio </a:t>
            </a:r>
            <a:r>
              <a:rPr lang="en-US" b="0" dirty="0" err="1"/>
              <a:t>es</a:t>
            </a:r>
            <a:r>
              <a:rPr lang="en-US" b="1" dirty="0"/>
              <a:t> Stream Analytics. </a:t>
            </a:r>
            <a:r>
              <a:rPr lang="en-US" b="0" dirty="0"/>
              <a:t>Stream Analytics </a:t>
            </a:r>
            <a:r>
              <a:rPr lang="en-US" dirty="0"/>
              <a:t>se </a:t>
            </a:r>
            <a:r>
              <a:rPr lang="en-US" dirty="0" err="1"/>
              <a:t>utiliza</a:t>
            </a:r>
            <a:r>
              <a:rPr lang="en-US" dirty="0"/>
              <a:t> para </a:t>
            </a:r>
            <a:r>
              <a:rPr lang="en-US" dirty="0" err="1"/>
              <a:t>hacer</a:t>
            </a:r>
            <a:r>
              <a:rPr lang="en-US" dirty="0"/>
              <a:t> el stream de </a:t>
            </a:r>
            <a:r>
              <a:rPr lang="en-US" dirty="0" err="1"/>
              <a:t>datos</a:t>
            </a:r>
            <a:r>
              <a:rPr lang="en-US" dirty="0"/>
              <a:t> de </a:t>
            </a:r>
            <a:r>
              <a:rPr lang="en-US" dirty="0" err="1"/>
              <a:t>IoT</a:t>
            </a:r>
            <a:r>
              <a:rPr lang="en-US" dirty="0"/>
              <a:t> Hub a </a:t>
            </a:r>
            <a:r>
              <a:rPr lang="en-US" dirty="0" err="1"/>
              <a:t>diferentes</a:t>
            </a:r>
            <a:r>
              <a:rPr lang="en-US" dirty="0"/>
              <a:t> </a:t>
            </a:r>
            <a:r>
              <a:rPr lang="en-US" dirty="0" err="1"/>
              <a:t>servicios</a:t>
            </a:r>
            <a:r>
              <a:rPr lang="en-US" dirty="0"/>
              <a:t> de Azure, </a:t>
            </a:r>
            <a:r>
              <a:rPr lang="en-US" dirty="0" err="1"/>
              <a:t>por</a:t>
            </a:r>
            <a:r>
              <a:rPr lang="en-US" dirty="0"/>
              <a:t> </a:t>
            </a:r>
            <a:r>
              <a:rPr lang="en-US" dirty="0" err="1"/>
              <a:t>ejemplo</a:t>
            </a:r>
            <a:r>
              <a:rPr lang="en-US" dirty="0"/>
              <a:t> para </a:t>
            </a:r>
            <a:r>
              <a:rPr lang="en-US" dirty="0" err="1"/>
              <a:t>hacer</a:t>
            </a:r>
            <a:r>
              <a:rPr lang="en-US" dirty="0"/>
              <a:t> el stream de </a:t>
            </a:r>
            <a:r>
              <a:rPr lang="en-US" dirty="0" err="1"/>
              <a:t>datos</a:t>
            </a:r>
            <a:r>
              <a:rPr lang="en-US" dirty="0"/>
              <a:t> de Azure a Power Bi para </a:t>
            </a:r>
            <a:r>
              <a:rPr lang="en-US" dirty="0" err="1"/>
              <a:t>poder</a:t>
            </a:r>
            <a:r>
              <a:rPr lang="en-US" dirty="0"/>
              <a:t> </a:t>
            </a:r>
            <a:r>
              <a:rPr lang="en-US" dirty="0" err="1"/>
              <a:t>representar</a:t>
            </a:r>
            <a:r>
              <a:rPr lang="en-US" dirty="0"/>
              <a:t> </a:t>
            </a:r>
            <a:r>
              <a:rPr lang="en-US" dirty="0" err="1"/>
              <a:t>esos</a:t>
            </a:r>
            <a:r>
              <a:rPr lang="en-US" dirty="0"/>
              <a:t> </a:t>
            </a:r>
            <a:r>
              <a:rPr lang="en-US" dirty="0" err="1"/>
              <a:t>datos</a:t>
            </a:r>
            <a:r>
              <a:rPr lang="en-US" dirty="0"/>
              <a:t> para </a:t>
            </a:r>
            <a:r>
              <a:rPr lang="en-US" dirty="0" err="1"/>
              <a:t>obtener</a:t>
            </a:r>
            <a:r>
              <a:rPr lang="en-US" dirty="0"/>
              <a:t> </a:t>
            </a:r>
            <a:r>
              <a:rPr lang="en-US" dirty="0" err="1"/>
              <a:t>datos</a:t>
            </a:r>
            <a:r>
              <a:rPr lang="en-US" dirty="0"/>
              <a:t> y </a:t>
            </a:r>
            <a:r>
              <a:rPr lang="en-US" dirty="0" err="1"/>
              <a:t>estadísticas</a:t>
            </a:r>
            <a:r>
              <a:rPr lang="en-US" dirty="0"/>
              <a:t> </a:t>
            </a:r>
            <a:r>
              <a:rPr lang="en-US" dirty="0" err="1"/>
              <a:t>en</a:t>
            </a:r>
            <a:r>
              <a:rPr lang="en-US" dirty="0"/>
              <a:t> </a:t>
            </a:r>
            <a:r>
              <a:rPr lang="en-US" dirty="0" err="1"/>
              <a:t>tiempo</a:t>
            </a:r>
            <a:r>
              <a:rPr lang="en-US" dirty="0"/>
              <a:t> real del </a:t>
            </a:r>
            <a:r>
              <a:rPr lang="en-US" dirty="0" err="1"/>
              <a:t>dispositivo</a:t>
            </a:r>
            <a:r>
              <a:rPr lang="en-US" dirty="0"/>
              <a:t> </a:t>
            </a:r>
            <a:r>
              <a:rPr lang="en-US" dirty="0" err="1"/>
              <a:t>IoT</a:t>
            </a:r>
            <a:r>
              <a:rPr lang="en-US" dirty="0"/>
              <a:t>.</a:t>
            </a:r>
          </a:p>
          <a:p>
            <a:endParaRPr lang="en-US" dirty="0"/>
          </a:p>
          <a:p>
            <a:r>
              <a:rPr lang="en-US" dirty="0" err="1"/>
              <a:t>Después</a:t>
            </a:r>
            <a:r>
              <a:rPr lang="en-US" dirty="0"/>
              <a:t> </a:t>
            </a:r>
            <a:r>
              <a:rPr lang="en-US" dirty="0" err="1"/>
              <a:t>tenemos</a:t>
            </a:r>
            <a:r>
              <a:rPr lang="en-US" dirty="0"/>
              <a:t> </a:t>
            </a:r>
            <a:r>
              <a:rPr lang="en-US" b="1" dirty="0"/>
              <a:t>Machine Learning</a:t>
            </a:r>
            <a:r>
              <a:rPr lang="en-US" dirty="0"/>
              <a:t>. Machine Learning </a:t>
            </a:r>
            <a:r>
              <a:rPr lang="en-US" dirty="0" err="1"/>
              <a:t>es</a:t>
            </a:r>
            <a:r>
              <a:rPr lang="en-US" dirty="0"/>
              <a:t> </a:t>
            </a:r>
            <a:r>
              <a:rPr lang="en-US" dirty="0" err="1"/>
              <a:t>parte</a:t>
            </a:r>
            <a:r>
              <a:rPr lang="en-US" dirty="0"/>
              <a:t> de Cortana Analytics Suit. </a:t>
            </a:r>
            <a:r>
              <a:rPr lang="en-US" dirty="0" err="1"/>
              <a:t>Toma</a:t>
            </a:r>
            <a:r>
              <a:rPr lang="en-US" dirty="0"/>
              <a:t> </a:t>
            </a:r>
            <a:r>
              <a:rPr lang="en-US" dirty="0" err="1"/>
              <a:t>datos</a:t>
            </a:r>
            <a:r>
              <a:rPr lang="en-US" dirty="0"/>
              <a:t> y </a:t>
            </a:r>
            <a:r>
              <a:rPr lang="en-US" dirty="0" err="1"/>
              <a:t>nos</a:t>
            </a:r>
            <a:r>
              <a:rPr lang="en-US" dirty="0"/>
              <a:t> </a:t>
            </a:r>
            <a:r>
              <a:rPr lang="en-US" dirty="0" err="1"/>
              <a:t>permite</a:t>
            </a:r>
            <a:r>
              <a:rPr lang="en-US" dirty="0"/>
              <a:t> </a:t>
            </a:r>
            <a:r>
              <a:rPr lang="en-US" dirty="0" err="1"/>
              <a:t>crear</a:t>
            </a:r>
            <a:r>
              <a:rPr lang="en-US" dirty="0"/>
              <a:t> y </a:t>
            </a:r>
            <a:r>
              <a:rPr lang="en-US" dirty="0" err="1"/>
              <a:t>entrenar</a:t>
            </a:r>
            <a:r>
              <a:rPr lang="en-US" dirty="0"/>
              <a:t> </a:t>
            </a:r>
            <a:r>
              <a:rPr lang="en-US" dirty="0" err="1"/>
              <a:t>modelos</a:t>
            </a:r>
            <a:r>
              <a:rPr lang="en-US" dirty="0"/>
              <a:t> para </a:t>
            </a:r>
            <a:r>
              <a:rPr lang="en-US" dirty="0" err="1"/>
              <a:t>obtener</a:t>
            </a:r>
            <a:r>
              <a:rPr lang="en-US" dirty="0"/>
              <a:t> </a:t>
            </a:r>
            <a:r>
              <a:rPr lang="en-US" dirty="0" err="1"/>
              <a:t>predicciones</a:t>
            </a:r>
            <a:r>
              <a:rPr lang="en-US" dirty="0"/>
              <a:t>.</a:t>
            </a:r>
          </a:p>
          <a:p>
            <a:endParaRPr lang="en-US" dirty="0"/>
          </a:p>
          <a:p>
            <a:r>
              <a:rPr lang="en-US" dirty="0"/>
              <a:t>El </a:t>
            </a:r>
            <a:r>
              <a:rPr lang="en-US" dirty="0" err="1"/>
              <a:t>siguiente</a:t>
            </a:r>
            <a:r>
              <a:rPr lang="en-US" dirty="0"/>
              <a:t> </a:t>
            </a:r>
            <a:r>
              <a:rPr lang="en-US" dirty="0" err="1"/>
              <a:t>es</a:t>
            </a:r>
            <a:r>
              <a:rPr lang="en-US" dirty="0"/>
              <a:t> </a:t>
            </a:r>
            <a:r>
              <a:rPr lang="en-US" b="1" dirty="0"/>
              <a:t>Power Bi</a:t>
            </a:r>
            <a:r>
              <a:rPr lang="en-US" dirty="0"/>
              <a:t>. </a:t>
            </a:r>
            <a:r>
              <a:rPr lang="en-US" dirty="0" err="1"/>
              <a:t>Estoy</a:t>
            </a:r>
            <a:r>
              <a:rPr lang="en-US" dirty="0"/>
              <a:t> </a:t>
            </a:r>
            <a:r>
              <a:rPr lang="en-US" dirty="0" err="1"/>
              <a:t>seguro</a:t>
            </a:r>
            <a:r>
              <a:rPr lang="en-US" dirty="0"/>
              <a:t> que </a:t>
            </a:r>
            <a:r>
              <a:rPr lang="en-US" dirty="0" err="1"/>
              <a:t>muchos</a:t>
            </a:r>
            <a:r>
              <a:rPr lang="en-US" dirty="0"/>
              <a:t> de </a:t>
            </a:r>
            <a:r>
              <a:rPr lang="en-US" dirty="0" err="1"/>
              <a:t>vosotros</a:t>
            </a:r>
            <a:r>
              <a:rPr lang="en-US" dirty="0"/>
              <a:t> </a:t>
            </a:r>
            <a:r>
              <a:rPr lang="en-US" dirty="0" err="1"/>
              <a:t>ya</a:t>
            </a:r>
            <a:r>
              <a:rPr lang="en-US" dirty="0"/>
              <a:t> </a:t>
            </a:r>
            <a:r>
              <a:rPr lang="en-US" dirty="0" err="1"/>
              <a:t>conoceis</a:t>
            </a:r>
            <a:r>
              <a:rPr lang="en-US" dirty="0"/>
              <a:t> a Power Bi. Power Bi </a:t>
            </a:r>
            <a:r>
              <a:rPr lang="en-US" dirty="0" err="1"/>
              <a:t>es</a:t>
            </a:r>
            <a:r>
              <a:rPr lang="en-US" dirty="0"/>
              <a:t> un Dashboard que </a:t>
            </a:r>
            <a:r>
              <a:rPr lang="en-US" dirty="0" err="1"/>
              <a:t>toma</a:t>
            </a:r>
            <a:r>
              <a:rPr lang="en-US" dirty="0"/>
              <a:t> </a:t>
            </a:r>
            <a:r>
              <a:rPr lang="en-US" dirty="0" err="1"/>
              <a:t>datos</a:t>
            </a:r>
            <a:r>
              <a:rPr lang="en-US" dirty="0"/>
              <a:t> y </a:t>
            </a:r>
            <a:r>
              <a:rPr lang="en-US" dirty="0" err="1"/>
              <a:t>los</a:t>
            </a:r>
            <a:r>
              <a:rPr lang="en-US" dirty="0"/>
              <a:t> </a:t>
            </a:r>
            <a:r>
              <a:rPr lang="en-US" dirty="0" err="1"/>
              <a:t>representa</a:t>
            </a:r>
            <a:r>
              <a:rPr lang="en-US" dirty="0"/>
              <a:t> de un </a:t>
            </a:r>
            <a:r>
              <a:rPr lang="en-US" dirty="0" err="1"/>
              <a:t>modo</a:t>
            </a:r>
            <a:r>
              <a:rPr lang="en-US" dirty="0"/>
              <a:t> user-friendly, con </a:t>
            </a:r>
            <a:r>
              <a:rPr lang="en-US" dirty="0" err="1"/>
              <a:t>gráficos</a:t>
            </a:r>
            <a:r>
              <a:rPr lang="en-US" dirty="0"/>
              <a:t>, </a:t>
            </a:r>
            <a:r>
              <a:rPr lang="en-US" dirty="0" err="1"/>
              <a:t>barras</a:t>
            </a:r>
            <a:r>
              <a:rPr lang="en-US" dirty="0"/>
              <a:t>, </a:t>
            </a:r>
            <a:r>
              <a:rPr lang="en-US" dirty="0" err="1"/>
              <a:t>mapas</a:t>
            </a:r>
            <a:r>
              <a:rPr lang="en-US" dirty="0"/>
              <a:t>…</a:t>
            </a:r>
          </a:p>
          <a:p>
            <a:endParaRPr lang="en-US" dirty="0"/>
          </a:p>
          <a:p>
            <a:r>
              <a:rPr lang="en-US" dirty="0" err="1"/>
              <a:t>Finalmente</a:t>
            </a:r>
            <a:r>
              <a:rPr lang="en-US" dirty="0"/>
              <a:t> </a:t>
            </a:r>
            <a:r>
              <a:rPr lang="en-US" dirty="0" err="1"/>
              <a:t>tenemos</a:t>
            </a:r>
            <a:r>
              <a:rPr lang="en-US" dirty="0"/>
              <a:t> las </a:t>
            </a:r>
            <a:r>
              <a:rPr lang="en-US" dirty="0" err="1"/>
              <a:t>notificaciones</a:t>
            </a:r>
            <a:r>
              <a:rPr lang="en-US" dirty="0"/>
              <a:t>, </a:t>
            </a:r>
            <a:r>
              <a:rPr lang="en-US" b="1" dirty="0"/>
              <a:t>Event Hub</a:t>
            </a:r>
            <a:r>
              <a:rPr lang="en-US" dirty="0"/>
              <a:t>. </a:t>
            </a:r>
            <a:r>
              <a:rPr lang="en-US" dirty="0" err="1"/>
              <a:t>Notificaciones</a:t>
            </a:r>
            <a:r>
              <a:rPr lang="en-US" dirty="0"/>
              <a:t> </a:t>
            </a:r>
            <a:r>
              <a:rPr lang="en-US" dirty="0" err="1"/>
              <a:t>como</a:t>
            </a:r>
            <a:r>
              <a:rPr lang="en-US" dirty="0"/>
              <a:t> las que </a:t>
            </a:r>
            <a:r>
              <a:rPr lang="en-US" dirty="0" err="1"/>
              <a:t>tenemos</a:t>
            </a:r>
            <a:r>
              <a:rPr lang="en-US" dirty="0"/>
              <a:t> </a:t>
            </a:r>
            <a:r>
              <a:rPr lang="en-US" dirty="0" err="1"/>
              <a:t>en</a:t>
            </a:r>
            <a:r>
              <a:rPr lang="en-US" dirty="0"/>
              <a:t> </a:t>
            </a:r>
            <a:r>
              <a:rPr lang="en-US" dirty="0" err="1"/>
              <a:t>nuestros</a:t>
            </a:r>
            <a:r>
              <a:rPr lang="en-US" dirty="0"/>
              <a:t> </a:t>
            </a:r>
            <a:r>
              <a:rPr lang="en-US" dirty="0" err="1"/>
              <a:t>dispositivos</a:t>
            </a:r>
            <a:r>
              <a:rPr lang="en-US" dirty="0"/>
              <a:t> </a:t>
            </a:r>
            <a:r>
              <a:rPr lang="en-US" dirty="0" err="1"/>
              <a:t>móviles</a:t>
            </a:r>
            <a:r>
              <a:rPr lang="en-US" dirty="0"/>
              <a:t> </a:t>
            </a:r>
            <a:r>
              <a:rPr lang="en-US" dirty="0" err="1"/>
              <a:t>como</a:t>
            </a:r>
            <a:r>
              <a:rPr lang="en-US" dirty="0"/>
              <a:t> que </a:t>
            </a:r>
            <a:r>
              <a:rPr lang="en-US" dirty="0" err="1"/>
              <a:t>vienen</a:t>
            </a:r>
            <a:r>
              <a:rPr lang="en-US" dirty="0"/>
              <a:t> de Facebook, Yammer, WhatsApp, Twitter… </a:t>
            </a:r>
            <a:r>
              <a:rPr lang="en-US" dirty="0" err="1"/>
              <a:t>Todos</a:t>
            </a:r>
            <a:r>
              <a:rPr lang="en-US" dirty="0"/>
              <a:t> </a:t>
            </a:r>
            <a:r>
              <a:rPr lang="en-US" dirty="0" err="1"/>
              <a:t>utilizan</a:t>
            </a:r>
            <a:r>
              <a:rPr lang="en-US" dirty="0"/>
              <a:t> </a:t>
            </a:r>
            <a:r>
              <a:rPr lang="en-US" dirty="0" err="1"/>
              <a:t>notifiaciones</a:t>
            </a:r>
            <a:r>
              <a:rPr lang="en-US" dirty="0"/>
              <a:t> Push, </a:t>
            </a:r>
            <a:r>
              <a:rPr lang="en-US" dirty="0" err="1"/>
              <a:t>entonces</a:t>
            </a:r>
            <a:r>
              <a:rPr lang="en-US" dirty="0"/>
              <a:t> Event Hub </a:t>
            </a:r>
            <a:r>
              <a:rPr lang="en-US" dirty="0" err="1"/>
              <a:t>es</a:t>
            </a:r>
            <a:r>
              <a:rPr lang="en-US" dirty="0"/>
              <a:t> un Servicio de </a:t>
            </a:r>
            <a:r>
              <a:rPr lang="en-US" dirty="0" err="1"/>
              <a:t>notificaciones</a:t>
            </a:r>
            <a:r>
              <a:rPr lang="en-US" dirty="0"/>
              <a:t> </a:t>
            </a:r>
            <a:r>
              <a:rPr lang="en-US" dirty="0" err="1"/>
              <a:t>en</a:t>
            </a:r>
            <a:r>
              <a:rPr lang="en-US" dirty="0"/>
              <a:t> Azure para </a:t>
            </a:r>
            <a:r>
              <a:rPr lang="en-US" dirty="0" err="1"/>
              <a:t>enviar</a:t>
            </a:r>
            <a:r>
              <a:rPr lang="en-US" dirty="0"/>
              <a:t> </a:t>
            </a:r>
            <a:r>
              <a:rPr lang="en-US" dirty="0" err="1"/>
              <a:t>estas</a:t>
            </a:r>
            <a:r>
              <a:rPr lang="en-US" dirty="0"/>
              <a:t> a </a:t>
            </a:r>
            <a:r>
              <a:rPr lang="en-US" dirty="0" err="1"/>
              <a:t>cualquier</a:t>
            </a:r>
            <a:r>
              <a:rPr lang="en-US" dirty="0"/>
              <a:t> </a:t>
            </a:r>
            <a:r>
              <a:rPr lang="en-US" dirty="0" err="1"/>
              <a:t>plataforma</a:t>
            </a:r>
            <a:r>
              <a:rPr lang="en-US" dirty="0"/>
              <a:t> Windows, iOS, Android y </a:t>
            </a:r>
            <a:r>
              <a:rPr lang="en-US" dirty="0" err="1"/>
              <a:t>podemos</a:t>
            </a:r>
            <a:r>
              <a:rPr lang="en-US" dirty="0"/>
              <a:t> </a:t>
            </a:r>
            <a:r>
              <a:rPr lang="en-US" dirty="0" err="1"/>
              <a:t>enviar</a:t>
            </a:r>
            <a:r>
              <a:rPr lang="en-US" dirty="0"/>
              <a:t> </a:t>
            </a:r>
            <a:r>
              <a:rPr lang="en-US" dirty="0" err="1"/>
              <a:t>billones</a:t>
            </a:r>
            <a:r>
              <a:rPr lang="en-US" dirty="0"/>
              <a:t> de </a:t>
            </a:r>
            <a:r>
              <a:rPr lang="en-US" dirty="0" err="1"/>
              <a:t>notificaciones</a:t>
            </a:r>
            <a:r>
              <a:rPr lang="en-US" dirty="0"/>
              <a:t> </a:t>
            </a:r>
            <a:r>
              <a:rPr lang="en-US" dirty="0" err="1"/>
              <a:t>por</a:t>
            </a:r>
            <a:r>
              <a:rPr lang="en-US" dirty="0"/>
              <a:t> </a:t>
            </a:r>
            <a:r>
              <a:rPr lang="en-US" dirty="0" err="1"/>
              <a:t>segundo</a:t>
            </a:r>
            <a:r>
              <a:rPr lang="en-US" dirty="0"/>
              <a:t> </a:t>
            </a:r>
            <a:r>
              <a:rPr lang="en-US" dirty="0" err="1"/>
              <a:t>por</a:t>
            </a:r>
            <a:r>
              <a:rPr lang="en-US" dirty="0"/>
              <a:t> la </a:t>
            </a:r>
            <a:r>
              <a:rPr lang="en-US" dirty="0" err="1"/>
              <a:t>escalabilidad</a:t>
            </a:r>
            <a:r>
              <a:rPr lang="en-US" dirty="0"/>
              <a:t> que </a:t>
            </a:r>
            <a:r>
              <a:rPr lang="en-US" dirty="0" err="1"/>
              <a:t>nos</a:t>
            </a:r>
            <a:r>
              <a:rPr lang="en-US" dirty="0"/>
              <a:t> </a:t>
            </a:r>
            <a:r>
              <a:rPr lang="en-US" dirty="0" err="1"/>
              <a:t>permite</a:t>
            </a:r>
            <a:r>
              <a:rPr lang="en-US" dirty="0"/>
              <a:t>, </a:t>
            </a:r>
            <a:r>
              <a:rPr lang="en-US" dirty="0" err="1"/>
              <a:t>además</a:t>
            </a:r>
            <a:r>
              <a:rPr lang="en-US" dirty="0"/>
              <a:t> de </a:t>
            </a:r>
            <a:r>
              <a:rPr lang="en-US" dirty="0" err="1"/>
              <a:t>poder</a:t>
            </a:r>
            <a:r>
              <a:rPr lang="en-US" dirty="0"/>
              <a:t> </a:t>
            </a:r>
            <a:r>
              <a:rPr lang="en-US" dirty="0" err="1"/>
              <a:t>decidir</a:t>
            </a:r>
            <a:r>
              <a:rPr lang="en-US" dirty="0"/>
              <a:t> el target de </a:t>
            </a:r>
            <a:r>
              <a:rPr lang="en-US" dirty="0" err="1"/>
              <a:t>dispositivos</a:t>
            </a:r>
            <a:r>
              <a:rPr lang="en-US" dirty="0"/>
              <a:t> que van a </a:t>
            </a:r>
            <a:r>
              <a:rPr lang="en-US" dirty="0" err="1"/>
              <a:t>recibir</a:t>
            </a:r>
            <a:r>
              <a:rPr lang="en-US" dirty="0"/>
              <a:t> las </a:t>
            </a:r>
            <a:r>
              <a:rPr lang="en-US" dirty="0" err="1"/>
              <a:t>notificaciones</a:t>
            </a:r>
            <a:r>
              <a:rPr lang="en-US" dirty="0"/>
              <a:t> </a:t>
            </a:r>
            <a:r>
              <a:rPr lang="en-US" dirty="0" err="1"/>
              <a:t>en</a:t>
            </a:r>
            <a:r>
              <a:rPr lang="en-US" dirty="0"/>
              <a:t> </a:t>
            </a:r>
            <a:r>
              <a:rPr lang="en-US" dirty="0" err="1"/>
              <a:t>cada</a:t>
            </a:r>
            <a:r>
              <a:rPr lang="en-US" dirty="0"/>
              <a:t> </a:t>
            </a:r>
            <a:r>
              <a:rPr lang="en-US" dirty="0" err="1"/>
              <a:t>momento</a:t>
            </a:r>
            <a:r>
              <a:rPr lang="en-US" dirty="0"/>
              <a:t>.</a:t>
            </a:r>
          </a:p>
          <a:p>
            <a:endParaRPr lang="en-US" dirty="0"/>
          </a:p>
          <a:p>
            <a:r>
              <a:rPr lang="en-US" dirty="0" err="1"/>
              <a:t>Estos</a:t>
            </a:r>
            <a:r>
              <a:rPr lang="en-US" dirty="0"/>
              <a:t> son </a:t>
            </a:r>
            <a:r>
              <a:rPr lang="en-US" dirty="0" err="1"/>
              <a:t>los</a:t>
            </a:r>
            <a:r>
              <a:rPr lang="en-US" dirty="0"/>
              <a:t> 5 components claves de </a:t>
            </a:r>
            <a:r>
              <a:rPr lang="en-US" dirty="0" err="1"/>
              <a:t>IoT</a:t>
            </a:r>
            <a:r>
              <a:rPr lang="en-US" dirty="0"/>
              <a:t> suite. </a:t>
            </a:r>
            <a:r>
              <a:rPr lang="en-US" dirty="0" err="1"/>
              <a:t>Nosotros</a:t>
            </a:r>
            <a:r>
              <a:rPr lang="en-US" dirty="0"/>
              <a:t> </a:t>
            </a:r>
            <a:r>
              <a:rPr lang="en-US" dirty="0" err="1"/>
              <a:t>vamos</a:t>
            </a:r>
            <a:r>
              <a:rPr lang="en-US" dirty="0"/>
              <a:t> a </a:t>
            </a:r>
            <a:r>
              <a:rPr lang="en-US" dirty="0" err="1"/>
              <a:t>utilizar</a:t>
            </a:r>
            <a:r>
              <a:rPr lang="en-US" dirty="0"/>
              <a:t> 3 de </a:t>
            </a:r>
            <a:r>
              <a:rPr lang="en-US" dirty="0" err="1"/>
              <a:t>ellos</a:t>
            </a:r>
            <a:r>
              <a:rPr lang="en-US"/>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2112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2081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0655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1200"/>
              </a:spcBef>
              <a:defRPr/>
            </a:pPr>
            <a:r>
              <a:rPr lang="en-US" sz="3200" kern="1200" dirty="0">
                <a:solidFill>
                  <a:schemeClr val="accent1"/>
                </a:solidFill>
                <a:latin typeface="Segoe UI Light" pitchFamily="34" charset="0"/>
                <a:ea typeface="+mn-ea"/>
                <a:cs typeface="+mn-cs"/>
              </a:rPr>
              <a:t>Designed for </a:t>
            </a:r>
            <a:r>
              <a:rPr lang="en-US" sz="3200" kern="1200" dirty="0" err="1">
                <a:solidFill>
                  <a:schemeClr val="accent1"/>
                </a:solidFill>
                <a:latin typeface="Segoe UI Light" pitchFamily="34" charset="0"/>
                <a:ea typeface="+mn-ea"/>
                <a:cs typeface="+mn-cs"/>
              </a:rPr>
              <a:t>IoT</a:t>
            </a:r>
            <a:endParaRPr lang="en-US" sz="3200" kern="1200" dirty="0">
              <a:solidFill>
                <a:schemeClr val="accent1"/>
              </a:solidFill>
              <a:latin typeface="Segoe UI Light" pitchFamily="34" charset="0"/>
              <a:ea typeface="+mn-ea"/>
              <a:cs typeface="+mn-cs"/>
            </a:endParaRPr>
          </a:p>
          <a:p>
            <a:pPr marL="0" lvl="1" defTabSz="457200">
              <a:spcBef>
                <a:spcPts val="100"/>
              </a:spcBef>
              <a:spcAft>
                <a:spcPts val="300"/>
              </a:spcAft>
              <a:defRPr/>
            </a:pPr>
            <a:r>
              <a:rPr lang="en-US" sz="2000" kern="0" dirty="0">
                <a:solidFill>
                  <a:sysClr val="windowText" lastClr="000000"/>
                </a:solidFill>
              </a:rPr>
              <a:t>Connect up to 10 million devices</a:t>
            </a:r>
          </a:p>
          <a:p>
            <a:pPr>
              <a:spcBef>
                <a:spcPts val="1200"/>
              </a:spcBef>
              <a:defRPr/>
            </a:pPr>
            <a:r>
              <a:rPr lang="en-US" sz="3200" kern="1200" dirty="0">
                <a:solidFill>
                  <a:schemeClr val="accent1"/>
                </a:solidFill>
                <a:latin typeface="Segoe UI Light" pitchFamily="34" charset="0"/>
                <a:ea typeface="+mn-ea"/>
                <a:cs typeface="+mn-cs"/>
              </a:rPr>
              <a:t>Cloud-scale messaging</a:t>
            </a:r>
          </a:p>
          <a:p>
            <a:pPr marL="0" lvl="1" defTabSz="457200">
              <a:spcBef>
                <a:spcPts val="300"/>
              </a:spcBef>
              <a:defRPr/>
            </a:pPr>
            <a:r>
              <a:rPr lang="en-US" sz="2000" kern="0" dirty="0">
                <a:solidFill>
                  <a:sysClr val="windowText" lastClr="000000"/>
                </a:solidFill>
              </a:rPr>
              <a:t>Device-to-cloud and Cloud-to-device</a:t>
            </a:r>
          </a:p>
          <a:p>
            <a:pPr marL="0" lvl="1" defTabSz="457200">
              <a:spcBef>
                <a:spcPts val="300"/>
              </a:spcBef>
              <a:defRPr/>
            </a:pPr>
            <a:r>
              <a:rPr lang="en-US" sz="2000" kern="0" dirty="0">
                <a:solidFill>
                  <a:sysClr val="windowText" lastClr="000000"/>
                </a:solidFill>
              </a:rPr>
              <a:t>Durable messages (at least once semantics)</a:t>
            </a:r>
          </a:p>
          <a:p>
            <a:pPr>
              <a:spcBef>
                <a:spcPts val="1200"/>
              </a:spcBef>
              <a:defRPr/>
            </a:pPr>
            <a:r>
              <a:rPr lang="en-US" sz="3200" kern="1200" dirty="0">
                <a:solidFill>
                  <a:schemeClr val="accent1"/>
                </a:solidFill>
                <a:latin typeface="Segoe UI Light" pitchFamily="34" charset="0"/>
                <a:ea typeface="+mn-ea"/>
                <a:cs typeface="+mn-cs"/>
              </a:rPr>
              <a:t>Per-device authentication</a:t>
            </a:r>
          </a:p>
          <a:p>
            <a:pPr marL="0" lvl="1" defTabSz="457200">
              <a:spcBef>
                <a:spcPts val="300"/>
              </a:spcBef>
              <a:defRPr/>
            </a:pPr>
            <a:r>
              <a:rPr lang="en-US" sz="2000" kern="0" dirty="0">
                <a:solidFill>
                  <a:sysClr val="windowText" lastClr="000000"/>
                </a:solidFill>
              </a:rPr>
              <a:t>Individual device identities and credentials</a:t>
            </a:r>
          </a:p>
          <a:p>
            <a:pPr>
              <a:spcBef>
                <a:spcPts val="1200"/>
              </a:spcBef>
              <a:defRPr/>
            </a:pPr>
            <a:r>
              <a:rPr lang="en-US" sz="3200" kern="1200" dirty="0">
                <a:solidFill>
                  <a:schemeClr val="accent1"/>
                </a:solidFill>
                <a:latin typeface="Segoe UI Light" pitchFamily="34" charset="0"/>
                <a:ea typeface="+mn-ea"/>
                <a:cs typeface="+mn-cs"/>
              </a:rPr>
              <a:t>Multi-protocol support</a:t>
            </a:r>
          </a:p>
          <a:p>
            <a:pPr marL="0" lvl="1" defTabSz="457200">
              <a:spcBef>
                <a:spcPts val="300"/>
              </a:spcBef>
              <a:defRPr/>
            </a:pPr>
            <a:r>
              <a:rPr lang="en-US" sz="2000" kern="0" dirty="0">
                <a:solidFill>
                  <a:sysClr val="windowText" lastClr="000000"/>
                </a:solidFill>
              </a:rPr>
              <a:t>Natively supports AMQP, HTTP, MQTT</a:t>
            </a:r>
          </a:p>
          <a:p>
            <a:pPr marL="0" lvl="1" defTabSz="457200">
              <a:spcBef>
                <a:spcPts val="300"/>
              </a:spcBef>
              <a:defRPr/>
            </a:pPr>
            <a:r>
              <a:rPr lang="en-US" sz="2000" kern="0" dirty="0">
                <a:solidFill>
                  <a:sysClr val="windowText" lastClr="000000"/>
                </a:solidFill>
              </a:rPr>
              <a:t>Designed for extensibility to custom protocols</a:t>
            </a:r>
          </a:p>
          <a:p>
            <a:pPr>
              <a:spcBef>
                <a:spcPts val="1200"/>
              </a:spcBef>
              <a:defRPr/>
            </a:pPr>
            <a:r>
              <a:rPr lang="en-US" sz="3200" kern="1200" dirty="0">
                <a:solidFill>
                  <a:schemeClr val="accent1"/>
                </a:solidFill>
                <a:latin typeface="Segoe UI Light" pitchFamily="34" charset="0"/>
                <a:ea typeface="+mn-ea"/>
                <a:cs typeface="+mn-cs"/>
              </a:rPr>
              <a:t>Service assisted communications</a:t>
            </a:r>
          </a:p>
          <a:p>
            <a:pPr marL="0" lvl="1" defTabSz="457200">
              <a:spcBef>
                <a:spcPts val="100"/>
              </a:spcBef>
              <a:spcAft>
                <a:spcPts val="200"/>
              </a:spcAft>
              <a:defRPr/>
            </a:pPr>
            <a:r>
              <a:rPr lang="en-US" sz="2000" kern="0" dirty="0">
                <a:solidFill>
                  <a:sysClr val="windowText" lastClr="000000"/>
                </a:solidFill>
              </a:rPr>
              <a:t>Secure bi-directional communication</a:t>
            </a:r>
          </a:p>
          <a:p>
            <a:pPr marL="0" lvl="1" defTabSz="457200">
              <a:spcBef>
                <a:spcPts val="100"/>
              </a:spcBef>
              <a:spcAft>
                <a:spcPts val="200"/>
              </a:spcAft>
              <a:defRPr/>
            </a:pPr>
            <a:r>
              <a:rPr lang="en-US" sz="2000" kern="0" dirty="0">
                <a:solidFill>
                  <a:sysClr val="windowText" lastClr="000000"/>
                </a:solidFill>
              </a:rPr>
              <a:t>Command and control</a:t>
            </a:r>
          </a:p>
          <a:p>
            <a:pPr>
              <a:spcBef>
                <a:spcPts val="1200"/>
              </a:spcBef>
              <a:defRPr/>
            </a:pPr>
            <a:r>
              <a:rPr lang="en-US" sz="3200" kern="1200" dirty="0">
                <a:solidFill>
                  <a:schemeClr val="accent1"/>
                </a:solidFill>
                <a:latin typeface="Segoe UI Light" pitchFamily="34" charset="0"/>
                <a:ea typeface="+mn-ea"/>
                <a:cs typeface="+mn-cs"/>
              </a:rPr>
              <a:t>Cloud-facing telemetry ingestion</a:t>
            </a:r>
          </a:p>
          <a:p>
            <a:pPr marL="0" lvl="1" defTabSz="457200">
              <a:spcBef>
                <a:spcPts val="100"/>
              </a:spcBef>
              <a:spcAft>
                <a:spcPts val="200"/>
              </a:spcAft>
              <a:defRPr/>
            </a:pPr>
            <a:r>
              <a:rPr lang="en-US" sz="2000" kern="0" dirty="0">
                <a:solidFill>
                  <a:sysClr val="windowText" lastClr="000000"/>
                </a:solidFill>
              </a:rPr>
              <a:t>Delivery receipts, expired messages</a:t>
            </a:r>
          </a:p>
          <a:p>
            <a:pPr marL="0" lvl="1" defTabSz="457200">
              <a:spcBef>
                <a:spcPts val="100"/>
              </a:spcBef>
              <a:spcAft>
                <a:spcPts val="200"/>
              </a:spcAft>
              <a:defRPr/>
            </a:pPr>
            <a:r>
              <a:rPr lang="en-US" sz="2000" kern="0" dirty="0">
                <a:solidFill>
                  <a:sysClr val="windowText" lastClr="000000"/>
                </a:solidFill>
              </a:rPr>
              <a:t>Device communication errors</a:t>
            </a:r>
            <a:endParaRPr lang="en-US" kern="0" dirty="0">
              <a:solidFill>
                <a:sysClr val="windowText" lastClr="000000"/>
              </a:solidFill>
            </a:endParaRPr>
          </a:p>
          <a:p>
            <a:pPr>
              <a:spcBef>
                <a:spcPts val="1200"/>
              </a:spcBef>
              <a:defRPr/>
            </a:pPr>
            <a:r>
              <a:rPr lang="en-US" sz="3200" kern="1200" dirty="0">
                <a:solidFill>
                  <a:schemeClr val="accent1"/>
                </a:solidFill>
                <a:latin typeface="Segoe UI Light" pitchFamily="34" charset="0"/>
                <a:ea typeface="+mn-ea"/>
                <a:cs typeface="+mn-cs"/>
              </a:rPr>
              <a:t>Connection multiplexing</a:t>
            </a:r>
          </a:p>
          <a:p>
            <a:pPr marL="0" lvl="1" defTabSz="457200">
              <a:spcBef>
                <a:spcPts val="100"/>
              </a:spcBef>
              <a:spcAft>
                <a:spcPts val="200"/>
              </a:spcAft>
              <a:defRPr/>
            </a:pPr>
            <a:r>
              <a:rPr lang="en-US" sz="2000" kern="0" dirty="0">
                <a:solidFill>
                  <a:sysClr val="windowText" lastClr="000000"/>
                </a:solidFill>
              </a:rPr>
              <a:t>Single device-cloud connection for all communications (C2D, D2C)</a:t>
            </a:r>
          </a:p>
          <a:p>
            <a:pPr>
              <a:spcBef>
                <a:spcPts val="1200"/>
              </a:spcBef>
              <a:defRPr/>
            </a:pPr>
            <a:r>
              <a:rPr lang="en-US" sz="3200" kern="1200" dirty="0">
                <a:solidFill>
                  <a:schemeClr val="accent1"/>
                </a:solidFill>
                <a:latin typeface="Segoe UI Light" pitchFamily="34" charset="0"/>
                <a:ea typeface="+mn-ea"/>
                <a:cs typeface="+mn-cs"/>
              </a:rPr>
              <a:t>Multi-platform</a:t>
            </a:r>
          </a:p>
          <a:p>
            <a:pPr marL="0" lvl="1" defTabSz="457200">
              <a:spcBef>
                <a:spcPts val="100"/>
              </a:spcBef>
              <a:spcAft>
                <a:spcPts val="200"/>
              </a:spcAft>
              <a:defRPr/>
            </a:pPr>
            <a:r>
              <a:rPr lang="en-US" sz="2000" kern="0" dirty="0">
                <a:solidFill>
                  <a:sysClr val="windowText" lastClr="000000"/>
                </a:solidFill>
              </a:rPr>
              <a:t>Device SDKs available for multiple platforms</a:t>
            </a:r>
            <a:br>
              <a:rPr lang="en-US" sz="2000" kern="0" dirty="0">
                <a:solidFill>
                  <a:sysClr val="windowText" lastClr="000000"/>
                </a:solidFill>
              </a:rPr>
            </a:br>
            <a:r>
              <a:rPr lang="en-US" sz="2000" kern="0" dirty="0">
                <a:solidFill>
                  <a:sysClr val="windowText" lastClr="000000"/>
                </a:solidFill>
              </a:rPr>
              <a:t>(e.g. RTOS, Linux, Windows)</a:t>
            </a:r>
          </a:p>
          <a:p>
            <a:pPr marL="0" lvl="1" defTabSz="457200">
              <a:spcBef>
                <a:spcPts val="100"/>
              </a:spcBef>
              <a:spcAft>
                <a:spcPts val="200"/>
              </a:spcAft>
              <a:defRPr/>
            </a:pPr>
            <a:r>
              <a:rPr lang="en-US" sz="2000" kern="0" dirty="0">
                <a:solidFill>
                  <a:sysClr val="windowText" lastClr="000000"/>
                </a:solidFill>
              </a:rPr>
              <a:t>Multi-platform Service SDK</a:t>
            </a:r>
          </a:p>
          <a:p>
            <a:pPr marL="0" lvl="1" defTabSz="457200">
              <a:spcBef>
                <a:spcPts val="300"/>
              </a:spcBef>
              <a:defRPr/>
            </a:pPr>
            <a:endParaRPr lang="en-US" sz="2000" kern="0" dirty="0">
              <a:solidFill>
                <a:sysClr val="windowText" lastClr="000000"/>
              </a:solidFill>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75845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oleObject" Target="../embeddings/oleObject1.bin"/></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tags" Target="../tags/tag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11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2" y="1622"/>
          <a:ext cx="1619" cy="1619"/>
        </p:xfrm>
        <a:graphic>
          <a:graphicData uri="http://schemas.openxmlformats.org/presentationml/2006/ole">
            <mc:AlternateContent xmlns:mc="http://schemas.openxmlformats.org/markup-compatibility/2006">
              <mc:Choice xmlns:v="urn:schemas-microsoft-com:vml" Requires="v">
                <p:oleObj spid="_x0000_s104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622" y="1622"/>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109121" y="6606832"/>
            <a:ext cx="8550077" cy="387694"/>
          </a:xfrm>
          <a:prstGeom prst="rect">
            <a:avLst/>
          </a:prstGeom>
        </p:spPr>
        <p:txBody>
          <a:bodyPr/>
          <a:lstStyle/>
          <a:p>
            <a:pPr defTabSz="932384"/>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384"/>
            <a:fld id="{6A4C1A4A-E5E6-4CC1-B72C-A20A4EB3E2D2}" type="slidenum">
              <a:rPr lang="en-US" smtClean="0">
                <a:solidFill>
                  <a:srgbClr val="505050"/>
                </a:solidFill>
              </a:rPr>
              <a:pPr defTabSz="932384"/>
              <a:t>‹#›</a:t>
            </a:fld>
            <a:endParaRPr lang="en-US" dirty="0">
              <a:solidFill>
                <a:srgbClr val="505050"/>
              </a:solidFill>
            </a:endParaRPr>
          </a:p>
        </p:txBody>
      </p:sp>
    </p:spTree>
    <p:extLst>
      <p:ext uri="{BB962C8B-B14F-4D97-AF65-F5344CB8AC3E}">
        <p14:creationId xmlns:p14="http://schemas.microsoft.com/office/powerpoint/2010/main" val="25587048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563"/>
              <a:endParaRPr lang="en-US" dirty="0">
                <a:solidFill>
                  <a:srgbClr val="FFFFFF"/>
                </a:solidFill>
              </a:endParaRPr>
            </a:p>
          </p:txBody>
        </p:sp>
      </p:grpSp>
    </p:spTree>
    <p:extLst>
      <p:ext uri="{BB962C8B-B14F-4D97-AF65-F5344CB8AC3E}">
        <p14:creationId xmlns:p14="http://schemas.microsoft.com/office/powerpoint/2010/main" val="849517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2202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8580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59878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91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793119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69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 Blu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34584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34472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67364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320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61700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8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36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7" cy="6994525"/>
          </a:xfrm>
          <a:prstGeom prst="rect">
            <a:avLst/>
          </a:prstGeom>
        </p:spPr>
      </p:pic>
    </p:spTree>
    <p:extLst>
      <p:ext uri="{BB962C8B-B14F-4D97-AF65-F5344CB8AC3E}">
        <p14:creationId xmlns:p14="http://schemas.microsoft.com/office/powerpoint/2010/main" val="744883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7028870"/>
          </a:xfrm>
          <a:prstGeom prst="rect">
            <a:avLst/>
          </a:prstGeom>
        </p:spPr>
      </p:pic>
    </p:spTree>
    <p:extLst>
      <p:ext uri="{BB962C8B-B14F-4D97-AF65-F5344CB8AC3E}">
        <p14:creationId xmlns:p14="http://schemas.microsoft.com/office/powerpoint/2010/main" val="304417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7255"/>
            <a:ext cx="12436477" cy="7152634"/>
          </a:xfrm>
          <a:prstGeom prst="rect">
            <a:avLst/>
          </a:prstGeom>
          <a:solidFill>
            <a:schemeClr val="bg1">
              <a:alpha val="70000"/>
            </a:schemeClr>
          </a:solidFill>
          <a:ln w="19050" cap="rnd">
            <a:solidFill>
              <a:schemeClr val="bg1"/>
            </a:solidFill>
            <a:headEnd type="none" w="med" len="med"/>
            <a:tailEnd type="none" w="med" len="med"/>
          </a:ln>
          <a:effectLst/>
        </p:spPr>
      </p:pic>
      <p:sp>
        <p:nvSpPr>
          <p:cNvPr id="4" name="Rectangle 3"/>
          <p:cNvSpPr/>
          <p:nvPr userDrawn="1"/>
        </p:nvSpPr>
        <p:spPr>
          <a:xfrm>
            <a:off x="0" y="-67255"/>
            <a:ext cx="12436477" cy="7152634"/>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688"/>
            <a:endParaRPr lang="en-US" sz="2040" dirty="0">
              <a:solidFill>
                <a:srgbClr val="FFFFFF"/>
              </a:solidFill>
            </a:endParaRPr>
          </a:p>
        </p:txBody>
      </p:sp>
    </p:spTree>
    <p:extLst>
      <p:ext uri="{BB962C8B-B14F-4D97-AF65-F5344CB8AC3E}">
        <p14:creationId xmlns:p14="http://schemas.microsoft.com/office/powerpoint/2010/main" val="3428017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7"/>
          <a:stretch/>
        </p:blipFill>
        <p:spPr>
          <a:xfrm>
            <a:off x="-1" y="-33627"/>
            <a:ext cx="12436477" cy="7061781"/>
          </a:xfrm>
          <a:prstGeom prst="rect">
            <a:avLst/>
          </a:prstGeom>
          <a:solidFill>
            <a:schemeClr val="bg1">
              <a:alpha val="70000"/>
            </a:schemeClr>
          </a:solidFill>
          <a:ln w="19050" cap="rnd">
            <a:solidFill>
              <a:schemeClr val="bg1"/>
            </a:solidFill>
            <a:headEnd type="none" w="med" len="med"/>
            <a:tailEnd type="none" w="med" len="med"/>
          </a:ln>
          <a:effectLst/>
        </p:spPr>
      </p:pic>
    </p:spTree>
    <p:extLst>
      <p:ext uri="{BB962C8B-B14F-4D97-AF65-F5344CB8AC3E}">
        <p14:creationId xmlns:p14="http://schemas.microsoft.com/office/powerpoint/2010/main" val="3532978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4"/>
          </a:xfrm>
          <a:prstGeom prst="rect">
            <a:avLst/>
          </a:prstGeom>
        </p:spPr>
      </p:pic>
    </p:spTree>
    <p:extLst>
      <p:ext uri="{BB962C8B-B14F-4D97-AF65-F5344CB8AC3E}">
        <p14:creationId xmlns:p14="http://schemas.microsoft.com/office/powerpoint/2010/main" val="1538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526992" cy="7218820"/>
          </a:xfrm>
          <a:prstGeom prst="rect">
            <a:avLst/>
          </a:prstGeom>
          <a:noFill/>
          <a:ln>
            <a:noFill/>
          </a:ln>
        </p:spPr>
      </p:pic>
    </p:spTree>
    <p:extLst>
      <p:ext uri="{BB962C8B-B14F-4D97-AF65-F5344CB8AC3E}">
        <p14:creationId xmlns:p14="http://schemas.microsoft.com/office/powerpoint/2010/main" val="176201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5853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772"/>
            <a:ext cx="12436475" cy="7010068"/>
          </a:xfrm>
          <a:prstGeom prst="rect">
            <a:avLst/>
          </a:prstGeom>
        </p:spPr>
      </p:pic>
    </p:spTree>
    <p:extLst>
      <p:ext uri="{BB962C8B-B14F-4D97-AF65-F5344CB8AC3E}">
        <p14:creationId xmlns:p14="http://schemas.microsoft.com/office/powerpoint/2010/main" val="1763323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10" y="-35020"/>
            <a:ext cx="12468285" cy="7032746"/>
          </a:xfrm>
          <a:prstGeom prst="rect">
            <a:avLst/>
          </a:prstGeom>
        </p:spPr>
      </p:pic>
    </p:spTree>
    <p:extLst>
      <p:ext uri="{BB962C8B-B14F-4D97-AF65-F5344CB8AC3E}">
        <p14:creationId xmlns:p14="http://schemas.microsoft.com/office/powerpoint/2010/main" val="3242272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a:noFill/>
          <a:ln>
            <a:noFill/>
          </a:ln>
        </p:spPr>
      </p:pic>
    </p:spTree>
    <p:extLst>
      <p:ext uri="{BB962C8B-B14F-4D97-AF65-F5344CB8AC3E}">
        <p14:creationId xmlns:p14="http://schemas.microsoft.com/office/powerpoint/2010/main" val="20983706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5"/>
          </a:xfrm>
          <a:prstGeom prst="rect">
            <a:avLst/>
          </a:prstGeom>
          <a:noFill/>
          <a:ln>
            <a:noFill/>
          </a:ln>
        </p:spPr>
      </p:pic>
    </p:spTree>
    <p:extLst>
      <p:ext uri="{BB962C8B-B14F-4D97-AF65-F5344CB8AC3E}">
        <p14:creationId xmlns:p14="http://schemas.microsoft.com/office/powerpoint/2010/main" val="2358708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21964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76049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0798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3529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pPr defTabSz="932597"/>
            <a:endParaRPr lang="en-US" sz="1836" dirty="0">
              <a:solidFill>
                <a:srgbClr val="505050"/>
              </a:solidFill>
            </a:endParaRPr>
          </a:p>
        </p:txBody>
      </p:sp>
      <p:sp>
        <p:nvSpPr>
          <p:cNvPr id="3" name="Slide Number Placeholder 2"/>
          <p:cNvSpPr>
            <a:spLocks noGrp="1"/>
          </p:cNvSpPr>
          <p:nvPr>
            <p:ph type="sldNum" sz="quarter" idx="16"/>
          </p:nvPr>
        </p:nvSpPr>
        <p:spPr/>
        <p:txBody>
          <a:bodyPr/>
          <a:lstStyle/>
          <a:p>
            <a:pPr defTabSz="932597"/>
            <a:fld id="{FAADACFB-7C71-4E89-89D2-7BBA40B7BFA9}" type="slidenum">
              <a:rPr lang="en-US" sz="1836" smtClean="0">
                <a:solidFill>
                  <a:srgbClr val="505050"/>
                </a:solidFill>
              </a:rPr>
              <a:pPr defTabSz="932597"/>
              <a:t>‹#›</a:t>
            </a:fld>
            <a:endParaRPr lang="en-US" sz="1836" dirty="0">
              <a:solidFill>
                <a:srgbClr val="505050"/>
              </a:solidFill>
            </a:endParaRPr>
          </a:p>
        </p:txBody>
      </p:sp>
    </p:spTree>
    <p:extLst>
      <p:ext uri="{BB962C8B-B14F-4D97-AF65-F5344CB8AC3E}">
        <p14:creationId xmlns:p14="http://schemas.microsoft.com/office/powerpoint/2010/main" val="27141262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4"/>
          </a:xfrm>
          <a:prstGeom prst="rect">
            <a:avLst/>
          </a:prstGeom>
        </p:spPr>
      </p:pic>
    </p:spTree>
    <p:extLst>
      <p:ext uri="{BB962C8B-B14F-4D97-AF65-F5344CB8AC3E}">
        <p14:creationId xmlns:p14="http://schemas.microsoft.com/office/powerpoint/2010/main" val="2489707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086734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6669885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41871720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711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363910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6885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413300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983524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606695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8233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192634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75446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633082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780803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09952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73700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92347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707354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435609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847437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929261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85948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653601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988476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65885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30321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419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64F4F-C3FD-4B07-8005-E28FB1175600}" type="datetimeFigureOut">
              <a:rPr lang="en-US" smtClean="0">
                <a:solidFill>
                  <a:prstClr val="black">
                    <a:tint val="75000"/>
                  </a:prstClr>
                </a:solidFill>
              </a:rPr>
              <a:pPr/>
              <a:t>10/03/16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254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 y="3069"/>
            <a:ext cx="12434370" cy="6988382"/>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57202" y="477662"/>
            <a:ext cx="1552931" cy="33266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4639" y="3040063"/>
            <a:ext cx="3657601" cy="3657601"/>
          </a:xfrm>
          <a:prstGeom prst="rect">
            <a:avLst/>
          </a:prstGeom>
        </p:spPr>
      </p:pic>
    </p:spTree>
    <p:extLst>
      <p:ext uri="{BB962C8B-B14F-4D97-AF65-F5344CB8AC3E}">
        <p14:creationId xmlns:p14="http://schemas.microsoft.com/office/powerpoint/2010/main" val="42899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609" y="6756"/>
            <a:ext cx="12428866" cy="6987771"/>
          </a:xfrm>
          <a:prstGeom prst="rect">
            <a:avLst/>
          </a:prstGeom>
        </p:spPr>
      </p:pic>
      <p:sp>
        <p:nvSpPr>
          <p:cNvPr id="2" name="Rectangle 1"/>
          <p:cNvSpPr/>
          <p:nvPr userDrawn="1"/>
        </p:nvSpPr>
        <p:spPr bwMode="auto">
          <a:xfrm>
            <a:off x="274640" y="3040063"/>
            <a:ext cx="73152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3040078"/>
            <a:ext cx="7315136" cy="1828800"/>
          </a:xfrm>
          <a:noFill/>
        </p:spPr>
        <p:txBody>
          <a:bodyPr lIns="146304" tIns="91440" rIns="146304" bIns="91440" anchor="t" anchorCtr="0"/>
          <a:lstStyle>
            <a:lvl1pPr>
              <a:defRPr sz="5398"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75363"/>
            <a:ext cx="7315136" cy="1261175"/>
          </a:xfrm>
        </p:spPr>
        <p:txBody>
          <a:bodyPr tIns="109728" bIns="109728">
            <a:noAutofit/>
          </a:bodyPr>
          <a:lstStyle>
            <a:lvl1pPr marL="0" indent="0">
              <a:spcBef>
                <a:spcPts val="0"/>
              </a:spcBef>
              <a:buNone/>
              <a:defRPr sz="3198">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3052" y="6146599"/>
            <a:ext cx="7316788" cy="548640"/>
          </a:xfrm>
        </p:spPr>
        <p:txBody>
          <a:bodyPr lIns="182880" tIns="146304" rIns="182880" bIns="146304"/>
          <a:lstStyle>
            <a:lvl1pPr marL="0" indent="0" algn="r">
              <a:buNone/>
              <a:defRPr sz="1800" baseline="0">
                <a:gradFill>
                  <a:gsLst>
                    <a:gs pos="1250">
                      <a:schemeClr val="bg1"/>
                    </a:gs>
                    <a:gs pos="100000">
                      <a:schemeClr val="bg1"/>
                    </a:gs>
                  </a:gsLst>
                  <a:lin ang="5400000" scaled="0"/>
                </a:gradFill>
                <a:latin typeface="+mn-lt"/>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57202" y="479425"/>
            <a:ext cx="1552931" cy="332660"/>
          </a:xfrm>
          <a:prstGeom prst="rect">
            <a:avLst/>
          </a:prstGeom>
        </p:spPr>
      </p:pic>
    </p:spTree>
    <p:extLst>
      <p:ext uri="{BB962C8B-B14F-4D97-AF65-F5344CB8AC3E}">
        <p14:creationId xmlns:p14="http://schemas.microsoft.com/office/powerpoint/2010/main" val="40572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8" y="-5944"/>
            <a:ext cx="12455878" cy="7000471"/>
          </a:xfrm>
          <a:prstGeom prst="rect">
            <a:avLst/>
          </a:prstGeom>
        </p:spPr>
      </p:pic>
      <p:sp>
        <p:nvSpPr>
          <p:cNvPr id="6" name="Rectangle 5"/>
          <p:cNvSpPr/>
          <p:nvPr userDrawn="1"/>
        </p:nvSpPr>
        <p:spPr bwMode="auto">
          <a:xfrm rot="16200000">
            <a:off x="-162031" y="157049"/>
            <a:ext cx="7000471" cy="6674473"/>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7037" y="486066"/>
            <a:ext cx="1552931" cy="332660"/>
          </a:xfrm>
          <a:prstGeom prst="rect">
            <a:avLst/>
          </a:prstGeom>
        </p:spPr>
      </p:pic>
      <p:sp>
        <p:nvSpPr>
          <p:cNvPr id="2" name="Rectangle 1"/>
          <p:cNvSpPr/>
          <p:nvPr userDrawn="1"/>
        </p:nvSpPr>
        <p:spPr bwMode="auto">
          <a:xfrm>
            <a:off x="274638" y="3047929"/>
            <a:ext cx="7313322"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3047943"/>
            <a:ext cx="7315136" cy="1828800"/>
          </a:xfrm>
          <a:noFill/>
        </p:spPr>
        <p:txBody>
          <a:bodyPr lIns="146304" tIns="91440" rIns="146304" bIns="91440" anchor="t" anchorCtr="0"/>
          <a:lstStyle>
            <a:lvl1pPr>
              <a:defRPr sz="5398" spc="-100"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2" y="4890850"/>
            <a:ext cx="7316788" cy="1244909"/>
          </a:xfrm>
        </p:spPr>
        <p:txBody>
          <a:bodyPr tIns="109728" bIns="109728">
            <a:noAutofit/>
          </a:bodyPr>
          <a:lstStyle>
            <a:lvl1pPr marL="0" indent="0">
              <a:spcBef>
                <a:spcPts val="0"/>
              </a:spcBef>
              <a:buNone/>
              <a:defRPr sz="3198">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2760" y="6142242"/>
            <a:ext cx="7317078" cy="570661"/>
          </a:xfrm>
        </p:spPr>
        <p:txBody>
          <a:bodyPr vert="horz" wrap="square" lIns="182880" tIns="146304" rIns="182880" bIns="146304" rtlCol="0">
            <a:noAutofit/>
          </a:bodyPr>
          <a:lstStyle>
            <a:lvl1pPr marL="342768" indent="-342768" algn="r">
              <a:buNone/>
              <a:defRPr lang="en-US" sz="1800"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5117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4"/>
            <a:ext cx="12455878" cy="7000471"/>
          </a:xfrm>
          <a:prstGeom prst="rect">
            <a:avLst/>
          </a:prstGeom>
        </p:spPr>
      </p:pic>
      <p:sp>
        <p:nvSpPr>
          <p:cNvPr id="10" name="Rectangle 9"/>
          <p:cNvSpPr/>
          <p:nvPr userDrawn="1"/>
        </p:nvSpPr>
        <p:spPr bwMode="auto">
          <a:xfrm>
            <a:off x="274638" y="3033566"/>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398"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3" y="4870173"/>
            <a:ext cx="7315137" cy="1264245"/>
          </a:xfrm>
          <a:noFill/>
        </p:spPr>
        <p:txBody>
          <a:bodyPr lIns="146304" tIns="109728" rIns="146304" bIns="109728">
            <a:noAutofit/>
          </a:bodyPr>
          <a:lstStyle>
            <a:lvl1pPr marL="0" indent="0">
              <a:spcBef>
                <a:spcPts val="0"/>
              </a:spcBef>
              <a:buNone/>
              <a:defRPr sz="3198"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2"/>
            <a:ext cx="7307898" cy="548640"/>
          </a:xfrm>
        </p:spPr>
        <p:txBody>
          <a:bodyPr vert="horz" wrap="square" lIns="182880" tIns="146304" rIns="182880" bIns="146304" rtlCol="0">
            <a:noAutofit/>
          </a:bodyPr>
          <a:lstStyle>
            <a:lvl1pPr marL="342768" indent="-342768"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577529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1"/>
            <a:ext cx="12436475" cy="6988386"/>
          </a:xfrm>
          <a:prstGeom prst="rect">
            <a:avLst/>
          </a:prstGeom>
        </p:spPr>
      </p:pic>
      <p:sp>
        <p:nvSpPr>
          <p:cNvPr id="6" name="Rectangle 5"/>
          <p:cNvSpPr/>
          <p:nvPr userDrawn="1"/>
        </p:nvSpPr>
        <p:spPr bwMode="auto">
          <a:xfrm>
            <a:off x="4846638" y="1209975"/>
            <a:ext cx="7315200" cy="457329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09975"/>
            <a:ext cx="7315200" cy="2760250"/>
          </a:xfrm>
          <a:noFill/>
        </p:spPr>
        <p:txBody>
          <a:bodyPr wrap="square" tIns="91440" bIns="91440" anchor="t" anchorCtr="0">
            <a:no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358" y="3970223"/>
            <a:ext cx="7314479" cy="1813040"/>
          </a:xfrm>
          <a:noFill/>
        </p:spPr>
        <p:txBody>
          <a:bodyPr wrap="square" lIns="182880" tIns="146304" rIns="182880" bIns="146304">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4050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0"/>
            <a:ext cx="12436475" cy="6988385"/>
          </a:xfrm>
          <a:prstGeom prst="rect">
            <a:avLst/>
          </a:prstGeom>
        </p:spPr>
      </p:pic>
      <p:sp>
        <p:nvSpPr>
          <p:cNvPr id="4" name="Rectangle 3"/>
          <p:cNvSpPr/>
          <p:nvPr userDrawn="1"/>
        </p:nvSpPr>
        <p:spPr bwMode="auto">
          <a:xfrm>
            <a:off x="4846638" y="1209975"/>
            <a:ext cx="7315200" cy="457329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25741"/>
            <a:ext cx="7315200" cy="4573290"/>
          </a:xfrm>
          <a:noFill/>
        </p:spPr>
        <p:txBody>
          <a:bodyPr wrap="square" tIns="91440" bIns="91440" anchor="t" anchorCtr="0">
            <a:noAutofit/>
          </a:bodyPr>
          <a:lstStyle>
            <a:lvl1pPr>
              <a:defRPr lang="en-US" sz="7196" b="0" kern="1200" cap="none" spc="-100"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0263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170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50247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779882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80145" y="3123552"/>
            <a:ext cx="4663678" cy="916729"/>
          </a:xfrm>
        </p:spPr>
        <p:txBody>
          <a:bodyPr vert="horz" wrap="square" lIns="146304" tIns="91440" rIns="146304" bIns="91440" rtlCol="0" anchor="ctr">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699447" indent="0">
              <a:defRPr lang="en-US" sz="1836" smtClean="0">
                <a:solidFill>
                  <a:schemeClr val="bg1">
                    <a:lumMod val="85000"/>
                  </a:schemeClr>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58266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764824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80145" y="2167979"/>
            <a:ext cx="5596414" cy="2310331"/>
          </a:xfrm>
        </p:spPr>
        <p:txBody>
          <a:bodyPr/>
          <a:lstStyle>
            <a:lvl1pPr marL="0" indent="0">
              <a:buFontTx/>
              <a:buNone/>
              <a:defRPr sz="3672">
                <a:solidFill>
                  <a:srgbClr val="00BCF2"/>
                </a:solidFill>
              </a:defRPr>
            </a:lvl1pPr>
            <a:lvl2pPr marL="0" indent="0">
              <a:buFontTx/>
              <a:buNone/>
              <a:defRPr sz="1836">
                <a:solidFill>
                  <a:schemeClr val="bg1">
                    <a:lumMod val="85000"/>
                  </a:schemeClr>
                </a:solidFill>
              </a:defRPr>
            </a:lvl2pPr>
            <a:lvl3pPr marL="0" indent="0">
              <a:buFontTx/>
              <a:buNone/>
              <a:defRPr sz="1632">
                <a:solidFill>
                  <a:schemeClr val="bg1">
                    <a:lumMod val="85000"/>
                  </a:schemeClr>
                </a:solidFill>
              </a:defRPr>
            </a:lvl3pPr>
            <a:lvl4pPr marL="0" indent="0">
              <a:buFontTx/>
              <a:buNone/>
              <a:defRPr sz="1428">
                <a:solidFill>
                  <a:schemeClr val="bg1">
                    <a:lumMod val="85000"/>
                  </a:schemeClr>
                </a:solidFill>
              </a:defRPr>
            </a:lvl4pPr>
            <a:lvl5pPr marL="0" indent="0">
              <a:buFontTx/>
              <a:buNone/>
              <a:defRPr sz="1428">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1410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70495" y="298435"/>
            <a:ext cx="4745849" cy="958518"/>
          </a:xfrm>
          <a:prstGeom prst="rect">
            <a:avLst/>
          </a:prstGeom>
        </p:spPr>
        <p:txBody>
          <a:bodyPr wrap="non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5506"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a:t>
            </a:r>
            <a:r>
              <a:rPr kumimoji="0" lang="en-US" sz="5506"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IoT</a:t>
            </a:r>
            <a:r>
              <a:rPr kumimoji="0" lang="en-US" sz="5506"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Suite</a:t>
            </a:r>
            <a:endParaRPr kumimoji="0" lang="en-US" sz="1836" b="0" i="0" u="none" strike="noStrike" kern="0" cap="none" spc="0" normalizeH="0" baseline="0" noProof="0" dirty="0">
              <a:ln>
                <a:noFill/>
              </a:ln>
              <a:solidFill>
                <a:schemeClr val="bg1"/>
              </a:solidFill>
              <a:effectLst/>
              <a:uLnTx/>
              <a:uFillTx/>
              <a:latin typeface="Segoe UI"/>
              <a:ea typeface="+mn-ea"/>
              <a:cs typeface="+mn-cs"/>
            </a:endParaRPr>
          </a:p>
        </p:txBody>
      </p:sp>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Tree>
    <p:extLst>
      <p:ext uri="{BB962C8B-B14F-4D97-AF65-F5344CB8AC3E}">
        <p14:creationId xmlns:p14="http://schemas.microsoft.com/office/powerpoint/2010/main" val="19942760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575635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85481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89718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501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22230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69227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62661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86919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272686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50"/>
            <a:ext cx="11889564" cy="917575"/>
          </a:xfrm>
        </p:spPr>
        <p:txBody>
          <a:bodyPr/>
          <a:lstStyle>
            <a:lvl1pPr>
              <a:defRPr sz="7196">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288373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0919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8887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9067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40" y="2125663"/>
            <a:ext cx="8229600" cy="1828801"/>
          </a:xfrm>
          <a:noFill/>
        </p:spPr>
        <p:txBody>
          <a:bodyPr wrap="square" tIns="91440" bIns="91440" anchor="t" anchorCtr="0">
            <a:noAutofit/>
          </a:bodyPr>
          <a:lstStyle>
            <a:lvl1pPr>
              <a:defRPr sz="5998" spc="-100"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27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40" y="2125663"/>
            <a:ext cx="8229600" cy="1828801"/>
          </a:xfrm>
          <a:noFill/>
        </p:spPr>
        <p:txBody>
          <a:bodyPr wrap="square" tIns="91440" bIns="91440" anchor="t" anchorCtr="0">
            <a:noAutofit/>
          </a:bodyPr>
          <a:lstStyle>
            <a:lvl1pPr>
              <a:defRPr sz="5998" spc="-100"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6769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1227031"/>
            <a:ext cx="10058401" cy="914401"/>
          </a:xfrm>
        </p:spPr>
        <p:txBody>
          <a:bodyPr/>
          <a:lstStyle>
            <a:lvl1pPr marL="284053" indent="-284053">
              <a:defRPr sz="5998"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gradFill>
                  <a:gsLst>
                    <a:gs pos="1250">
                      <a:schemeClr val="accent2"/>
                    </a:gs>
                    <a:gs pos="100000">
                      <a:schemeClr val="accent2"/>
                    </a:gs>
                  </a:gsLst>
                  <a:lin ang="5400000" scaled="0"/>
                </a:gra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3258037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5"/>
            <a:ext cx="10058401" cy="914401"/>
          </a:xfrm>
        </p:spPr>
        <p:txBody>
          <a:bodyPr/>
          <a:lstStyle>
            <a:lvl1pPr marL="172972" indent="-172972">
              <a:defRPr sz="5998"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gradFill>
                  <a:gsLst>
                    <a:gs pos="1250">
                      <a:schemeClr val="bg1"/>
                    </a:gs>
                    <a:gs pos="100000">
                      <a:schemeClr val="bg1"/>
                    </a:gs>
                  </a:gsLst>
                  <a:lin ang="5400000" scaled="0"/>
                </a:gra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49159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50"/>
            <a:ext cx="11889564" cy="917575"/>
          </a:xfrm>
        </p:spPr>
        <p:txBody>
          <a:bodyPr/>
          <a:lstStyle>
            <a:lvl1pPr>
              <a:defRPr sz="7196">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40" y="2459644"/>
            <a:ext cx="11887200" cy="932563"/>
          </a:xfrm>
        </p:spPr>
        <p:txBody>
          <a:bodyPr/>
          <a:lstStyle>
            <a:lvl1pPr marL="0" indent="0">
              <a:buNone/>
              <a:defRPr sz="5398"/>
            </a:lvl1pPr>
          </a:lstStyle>
          <a:p>
            <a:pPr lvl="0"/>
            <a:r>
              <a:rPr lang="en-US"/>
              <a:t>Click to edit Master text styles</a:t>
            </a:r>
          </a:p>
        </p:txBody>
      </p:sp>
    </p:spTree>
    <p:extLst>
      <p:ext uri="{BB962C8B-B14F-4D97-AF65-F5344CB8AC3E}">
        <p14:creationId xmlns:p14="http://schemas.microsoft.com/office/powerpoint/2010/main" val="29678130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838" y="-7936"/>
            <a:ext cx="6235225" cy="7008660"/>
          </a:xfrm>
          <a:prstGeom prst="rect">
            <a:avLst/>
          </a:prstGeom>
        </p:spPr>
      </p:pic>
      <p:sp>
        <p:nvSpPr>
          <p:cNvPr id="5" name="Picture Placeholder 4"/>
          <p:cNvSpPr>
            <a:spLocks noGrp="1"/>
          </p:cNvSpPr>
          <p:nvPr>
            <p:ph type="pic" sz="quarter" idx="10"/>
          </p:nvPr>
        </p:nvSpPr>
        <p:spPr>
          <a:xfrm>
            <a:off x="6192838" y="1"/>
            <a:ext cx="6243637"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1044022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253"/>
            <a:ext cx="6240668" cy="7014778"/>
          </a:xfrm>
          <a:prstGeom prst="rect">
            <a:avLst/>
          </a:prstGeom>
        </p:spPr>
      </p:pic>
      <p:sp>
        <p:nvSpPr>
          <p:cNvPr id="4" name="Picture Placeholder 3"/>
          <p:cNvSpPr>
            <a:spLocks noGrp="1"/>
          </p:cNvSpPr>
          <p:nvPr>
            <p:ph type="pic" sz="quarter" idx="10"/>
          </p:nvPr>
        </p:nvSpPr>
        <p:spPr>
          <a:xfrm>
            <a:off x="2" y="-20638"/>
            <a:ext cx="6240463" cy="738664"/>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3283667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47288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930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927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80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963983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2765660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4" y="3145040"/>
            <a:ext cx="3291840" cy="705836"/>
          </a:xfrm>
          <a:prstGeom prst="rect">
            <a:avLst/>
          </a:prstGeom>
        </p:spPr>
      </p:pic>
    </p:spTree>
    <p:extLst>
      <p:ext uri="{BB962C8B-B14F-4D97-AF65-F5344CB8AC3E}">
        <p14:creationId xmlns:p14="http://schemas.microsoft.com/office/powerpoint/2010/main" val="9941793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image" Target="../media/image33.png"/><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theme" Target="../theme/theme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430" r:id="rId31"/>
    <p:sldLayoutId id="2147484431"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604987230"/>
      </p:ext>
    </p:extLst>
  </p:cSld>
  <p:clrMap bg1="dk1" tx1="lt1" bg2="dk2" tx2="lt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 id="2147484350" r:id="rId22"/>
    <p:sldLayoutId id="2147484351" r:id="rId23"/>
    <p:sldLayoutId id="2147484352" r:id="rId24"/>
    <p:sldLayoutId id="2147484353" r:id="rId25"/>
    <p:sldLayoutId id="2147484354" r:id="rId26"/>
    <p:sldLayoutId id="2147484355"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897032900"/>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398" r:id="rId4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322134436"/>
      </p:ext>
    </p:extLst>
  </p:cSld>
  <p:clrMap bg1="dk1" tx1="lt1" bg2="dk2" tx2="lt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 id="2147484428" r:id="rId29"/>
    <p:sldLayoutId id="214748442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3">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565">
          <p15:clr>
            <a:srgbClr val="5ACBF0"/>
          </p15:clr>
        </p15:guide>
        <p15:guide id="16" pos="269">
          <p15:clr>
            <a:srgbClr val="C35EA4"/>
          </p15:clr>
        </p15:guide>
        <p15:guide id="17" pos="766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jpe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jpe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2.xml"/><Relationship Id="rId6" Type="http://schemas.microsoft.com/office/2007/relationships/hdphoto" Target="../media/hdphoto2.wdp"/><Relationship Id="rId11" Type="http://schemas.openxmlformats.org/officeDocument/2006/relationships/image" Target="../media/image69.png"/><Relationship Id="rId24" Type="http://schemas.openxmlformats.org/officeDocument/2006/relationships/image" Target="../media/image82.jpeg"/><Relationship Id="rId5"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jpeg"/><Relationship Id="rId19" Type="http://schemas.openxmlformats.org/officeDocument/2006/relationships/image" Target="../media/image77.png"/><Relationship Id="rId4" Type="http://schemas.openxmlformats.org/officeDocument/2006/relationships/image" Target="../media/image63.jpe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5.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8.png"/><Relationship Id="rId3" Type="http://schemas.openxmlformats.org/officeDocument/2006/relationships/image" Target="../media/image63.jpeg"/><Relationship Id="rId21" Type="http://schemas.openxmlformats.org/officeDocument/2006/relationships/image" Target="../media/image79.png"/><Relationship Id="rId34" Type="http://schemas.openxmlformats.org/officeDocument/2006/relationships/image" Target="../media/image93.png"/><Relationship Id="rId42" Type="http://schemas.openxmlformats.org/officeDocument/2006/relationships/image" Target="../media/image101.pn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4.png"/><Relationship Id="rId25" Type="http://schemas.openxmlformats.org/officeDocument/2006/relationships/image" Target="../media/image83.png"/><Relationship Id="rId33" Type="http://schemas.openxmlformats.org/officeDocument/2006/relationships/image" Target="../media/image92.png"/><Relationship Id="rId38" Type="http://schemas.openxmlformats.org/officeDocument/2006/relationships/image" Target="../media/image97.png"/><Relationship Id="rId2" Type="http://schemas.openxmlformats.org/officeDocument/2006/relationships/image" Target="../media/image62.jpeg"/><Relationship Id="rId16" Type="http://schemas.openxmlformats.org/officeDocument/2006/relationships/image" Target="../media/image75.png"/><Relationship Id="rId20" Type="http://schemas.openxmlformats.org/officeDocument/2006/relationships/image" Target="../media/image78.png"/><Relationship Id="rId29" Type="http://schemas.openxmlformats.org/officeDocument/2006/relationships/image" Target="../media/image88.png"/><Relationship Id="rId41"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65.png"/><Relationship Id="rId11" Type="http://schemas.openxmlformats.org/officeDocument/2006/relationships/image" Target="../media/image70.jpeg"/><Relationship Id="rId24" Type="http://schemas.openxmlformats.org/officeDocument/2006/relationships/image" Target="../media/image82.jpe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5" Type="http://schemas.microsoft.com/office/2007/relationships/hdphoto" Target="../media/hdphoto2.wdp"/><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7.png"/><Relationship Id="rId36" Type="http://schemas.openxmlformats.org/officeDocument/2006/relationships/image" Target="../media/image95.png"/><Relationship Id="rId10" Type="http://schemas.openxmlformats.org/officeDocument/2006/relationships/image" Target="../media/image69.png"/><Relationship Id="rId19" Type="http://schemas.openxmlformats.org/officeDocument/2006/relationships/image" Target="../media/image77.png"/><Relationship Id="rId31" Type="http://schemas.openxmlformats.org/officeDocument/2006/relationships/image" Target="../media/image90.png"/><Relationship Id="rId4" Type="http://schemas.openxmlformats.org/officeDocument/2006/relationships/image" Target="../media/image64.png"/><Relationship Id="rId9" Type="http://schemas.openxmlformats.org/officeDocument/2006/relationships/image" Target="../media/image68.jpe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pic>
        <p:nvPicPr>
          <p:cNvPr id="2" name="Picture 1"/>
          <p:cNvPicPr>
            <a:picLocks noChangeAspect="1"/>
          </p:cNvPicPr>
          <p:nvPr/>
        </p:nvPicPr>
        <p:blipFill>
          <a:blip r:embed="rId3"/>
          <a:stretch>
            <a:fillRect/>
          </a:stretch>
        </p:blipFill>
        <p:spPr>
          <a:xfrm>
            <a:off x="1762277" y="906462"/>
            <a:ext cx="8914287" cy="5334000"/>
          </a:xfrm>
          <a:prstGeom prst="rect">
            <a:avLst/>
          </a:prstGeom>
        </p:spPr>
      </p:pic>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10 </a:t>
            </a:r>
            <a:r>
              <a:rPr lang="en-GB" dirty="0" err="1"/>
              <a:t>IoT</a:t>
            </a:r>
            <a:r>
              <a:rPr lang="en-GB" dirty="0"/>
              <a:t> on </a:t>
            </a:r>
            <a:r>
              <a:rPr lang="en-GB" dirty="0" err="1"/>
              <a:t>Respberry</a:t>
            </a:r>
            <a:r>
              <a:rPr lang="en-GB" dirty="0"/>
              <a:t> Pi 3</a:t>
            </a:r>
          </a:p>
        </p:txBody>
      </p:sp>
      <p:pic>
        <p:nvPicPr>
          <p:cNvPr id="5" name="Picture 4"/>
          <p:cNvPicPr>
            <a:picLocks noChangeAspect="1"/>
          </p:cNvPicPr>
          <p:nvPr/>
        </p:nvPicPr>
        <p:blipFill>
          <a:blip r:embed="rId3"/>
          <a:stretch>
            <a:fillRect/>
          </a:stretch>
        </p:blipFill>
        <p:spPr>
          <a:xfrm>
            <a:off x="6980237" y="2049462"/>
            <a:ext cx="4389944" cy="3198733"/>
          </a:xfrm>
          <a:prstGeom prst="rect">
            <a:avLst/>
          </a:prstGeom>
        </p:spPr>
      </p:pic>
      <p:sp>
        <p:nvSpPr>
          <p:cNvPr id="6" name="TextBox 5"/>
          <p:cNvSpPr txBox="1"/>
          <p:nvPr/>
        </p:nvSpPr>
        <p:spPr>
          <a:xfrm>
            <a:off x="350837" y="3266833"/>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Universal Windows Platform (UWP)</a:t>
            </a:r>
          </a:p>
        </p:txBody>
      </p:sp>
      <p:sp>
        <p:nvSpPr>
          <p:cNvPr id="7" name="TextBox 6"/>
          <p:cNvSpPr txBox="1"/>
          <p:nvPr/>
        </p:nvSpPr>
        <p:spPr>
          <a:xfrm>
            <a:off x="350837" y="4179404"/>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Cloud based services</a:t>
            </a:r>
          </a:p>
        </p:txBody>
      </p:sp>
      <p:sp>
        <p:nvSpPr>
          <p:cNvPr id="8" name="TextBox 7"/>
          <p:cNvSpPr txBox="1"/>
          <p:nvPr/>
        </p:nvSpPr>
        <p:spPr>
          <a:xfrm>
            <a:off x="350837" y="2354262"/>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Windows for smaller devices</a:t>
            </a:r>
          </a:p>
        </p:txBody>
      </p:sp>
    </p:spTree>
    <p:extLst>
      <p:ext uri="{BB962C8B-B14F-4D97-AF65-F5344CB8AC3E}">
        <p14:creationId xmlns:p14="http://schemas.microsoft.com/office/powerpoint/2010/main" val="161750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IoT Hub</a:t>
            </a:r>
          </a:p>
        </p:txBody>
      </p:sp>
      <p:sp>
        <p:nvSpPr>
          <p:cNvPr id="6" name="TextBox 5"/>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Cloud-scale messaging</a:t>
            </a:r>
          </a:p>
        </p:txBody>
      </p:sp>
      <p:sp>
        <p:nvSpPr>
          <p:cNvPr id="7" name="TextBox 6"/>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Two-way communication</a:t>
            </a:r>
          </a:p>
        </p:txBody>
      </p:sp>
      <p:sp>
        <p:nvSpPr>
          <p:cNvPr id="8" name="TextBox 7"/>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Per-device authentication</a:t>
            </a:r>
          </a:p>
        </p:txBody>
      </p:sp>
      <p:sp>
        <p:nvSpPr>
          <p:cNvPr id="9" name="TextBox 8"/>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Multi-protocol support</a:t>
            </a:r>
          </a:p>
        </p:txBody>
      </p:sp>
      <p:sp>
        <p:nvSpPr>
          <p:cNvPr id="10" name="TextBox 9"/>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Cloud-scale gateway</a:t>
            </a:r>
          </a:p>
        </p:txBody>
      </p:sp>
      <p:sp>
        <p:nvSpPr>
          <p:cNvPr id="11" name="TextBox 10"/>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Hyper scale IoT solution</a:t>
            </a:r>
          </a:p>
        </p:txBody>
      </p:sp>
      <p:cxnSp>
        <p:nvCxnSpPr>
          <p:cNvPr id="12" name="Straight Connector 11"/>
          <p:cNvCxnSpPr/>
          <p:nvPr/>
        </p:nvCxnSpPr>
        <p:spPr>
          <a:xfrm>
            <a:off x="9171749" y="2309825"/>
            <a:ext cx="14457" cy="878667"/>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9" idx="3"/>
          </p:cNvCxnSpPr>
          <p:nvPr/>
        </p:nvCxnSpPr>
        <p:spPr>
          <a:xfrm flipH="1">
            <a:off x="9850636" y="2797892"/>
            <a:ext cx="710469"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2" idx="2"/>
          </p:cNvCxnSpPr>
          <p:nvPr/>
        </p:nvCxnSpPr>
        <p:spPr>
          <a:xfrm flipH="1">
            <a:off x="10125852" y="4129451"/>
            <a:ext cx="834898"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36" idx="6"/>
          </p:cNvCxnSpPr>
          <p:nvPr/>
        </p:nvCxnSpPr>
        <p:spPr>
          <a:xfrm flipH="1">
            <a:off x="7371098" y="4129451"/>
            <a:ext cx="875462"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5" idx="1"/>
          </p:cNvCxnSpPr>
          <p:nvPr/>
        </p:nvCxnSpPr>
        <p:spPr>
          <a:xfrm flipH="1" flipV="1">
            <a:off x="9850636" y="4794809"/>
            <a:ext cx="598558"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1" idx="5"/>
          </p:cNvCxnSpPr>
          <p:nvPr/>
        </p:nvCxnSpPr>
        <p:spPr>
          <a:xfrm>
            <a:off x="7724699" y="2797892"/>
            <a:ext cx="797077"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3" idx="7"/>
          </p:cNvCxnSpPr>
          <p:nvPr/>
        </p:nvCxnSpPr>
        <p:spPr>
          <a:xfrm flipV="1">
            <a:off x="7845821" y="4794809"/>
            <a:ext cx="675955"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Freeform 539"/>
          <p:cNvSpPr>
            <a:spLocks noChangeAspect="1"/>
          </p:cNvSpPr>
          <p:nvPr/>
        </p:nvSpPr>
        <p:spPr bwMode="auto">
          <a:xfrm>
            <a:off x="8259026" y="1391353"/>
            <a:ext cx="1854361" cy="9532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04" tIns="44802" rIns="89604" bIns="44802" numCol="1" anchor="t" anchorCtr="0" compatLnSpc="1">
            <a:prstTxWarp prst="textNoShape">
              <a:avLst/>
            </a:prstTxWarp>
          </a:bodyPr>
          <a:lstStyle/>
          <a:p>
            <a:pPr defTabSz="913841">
              <a:defRPr/>
            </a:pPr>
            <a:endParaRPr lang="en-US" sz="1765" dirty="0">
              <a:solidFill>
                <a:srgbClr val="FFFFFF"/>
              </a:solidFill>
              <a:latin typeface="Segoe UI"/>
            </a:endParaRPr>
          </a:p>
        </p:txBody>
      </p:sp>
      <p:grpSp>
        <p:nvGrpSpPr>
          <p:cNvPr id="20" name="Group 19"/>
          <p:cNvGrpSpPr/>
          <p:nvPr/>
        </p:nvGrpSpPr>
        <p:grpSpPr>
          <a:xfrm>
            <a:off x="7017554" y="2090747"/>
            <a:ext cx="828472" cy="828472"/>
            <a:chOff x="2788809" y="1380381"/>
            <a:chExt cx="828472" cy="828472"/>
          </a:xfrm>
        </p:grpSpPr>
        <p:sp>
          <p:nvSpPr>
            <p:cNvPr id="21" name="Oval 20"/>
            <p:cNvSpPr/>
            <p:nvPr/>
          </p:nvSpPr>
          <p:spPr bwMode="auto">
            <a:xfrm>
              <a:off x="2788809" y="138038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2" name="Group 21"/>
            <p:cNvGrpSpPr/>
            <p:nvPr/>
          </p:nvGrpSpPr>
          <p:grpSpPr>
            <a:xfrm>
              <a:off x="2939814" y="1576836"/>
              <a:ext cx="526462" cy="435563"/>
              <a:chOff x="2996319" y="1744195"/>
              <a:chExt cx="398866" cy="329998"/>
            </a:xfrm>
            <a:solidFill>
              <a:schemeClr val="accent1"/>
            </a:solidFill>
          </p:grpSpPr>
          <p:sp>
            <p:nvSpPr>
              <p:cNvPr id="23" name="Freeform 5"/>
              <p:cNvSpPr>
                <a:spLocks noEditPoints="1"/>
              </p:cNvSpPr>
              <p:nvPr/>
            </p:nvSpPr>
            <p:spPr bwMode="auto">
              <a:xfrm>
                <a:off x="3204182" y="1761335"/>
                <a:ext cx="71602" cy="74549"/>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4" name="Oval 6"/>
              <p:cNvSpPr>
                <a:spLocks noChangeArrowheads="1"/>
              </p:cNvSpPr>
              <p:nvPr/>
            </p:nvSpPr>
            <p:spPr bwMode="auto">
              <a:xfrm>
                <a:off x="3229173" y="1787355"/>
                <a:ext cx="21025" cy="2209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5" name="Freeform 7"/>
              <p:cNvSpPr>
                <a:spLocks noEditPoints="1"/>
              </p:cNvSpPr>
              <p:nvPr/>
            </p:nvSpPr>
            <p:spPr bwMode="auto">
              <a:xfrm>
                <a:off x="2996319" y="1744195"/>
                <a:ext cx="97783" cy="10201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6" name="Oval 8"/>
              <p:cNvSpPr>
                <a:spLocks noChangeArrowheads="1"/>
              </p:cNvSpPr>
              <p:nvPr/>
            </p:nvSpPr>
            <p:spPr bwMode="auto">
              <a:xfrm>
                <a:off x="3030632" y="1780128"/>
                <a:ext cx="28759" cy="3035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7" name="Freeform 9"/>
              <p:cNvSpPr>
                <a:spLocks/>
              </p:cNvSpPr>
              <p:nvPr/>
            </p:nvSpPr>
            <p:spPr bwMode="auto">
              <a:xfrm>
                <a:off x="3326558" y="1935007"/>
                <a:ext cx="57321" cy="9540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8" name="Freeform 10"/>
              <p:cNvSpPr>
                <a:spLocks/>
              </p:cNvSpPr>
              <p:nvPr/>
            </p:nvSpPr>
            <p:spPr bwMode="auto">
              <a:xfrm>
                <a:off x="3021310" y="1986841"/>
                <a:ext cx="373875" cy="87352"/>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9" name="Freeform 11"/>
              <p:cNvSpPr>
                <a:spLocks/>
              </p:cNvSpPr>
              <p:nvPr/>
            </p:nvSpPr>
            <p:spPr bwMode="auto">
              <a:xfrm>
                <a:off x="3038169" y="1840427"/>
                <a:ext cx="126146" cy="130719"/>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30" name="Freeform 12"/>
              <p:cNvSpPr>
                <a:spLocks/>
              </p:cNvSpPr>
              <p:nvPr/>
            </p:nvSpPr>
            <p:spPr bwMode="auto">
              <a:xfrm>
                <a:off x="3105407" y="1767324"/>
                <a:ext cx="89849" cy="6422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31" name="Freeform 13"/>
              <p:cNvSpPr>
                <a:spLocks/>
              </p:cNvSpPr>
              <p:nvPr/>
            </p:nvSpPr>
            <p:spPr bwMode="auto">
              <a:xfrm>
                <a:off x="3244643" y="1825558"/>
                <a:ext cx="109683" cy="124524"/>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grpSp>
      </p:grpSp>
      <p:grpSp>
        <p:nvGrpSpPr>
          <p:cNvPr id="32" name="Group 31"/>
          <p:cNvGrpSpPr/>
          <p:nvPr/>
        </p:nvGrpSpPr>
        <p:grpSpPr>
          <a:xfrm>
            <a:off x="7138676" y="5098830"/>
            <a:ext cx="828472" cy="828472"/>
            <a:chOff x="647262" y="3061961"/>
            <a:chExt cx="828472" cy="828472"/>
          </a:xfrm>
        </p:grpSpPr>
        <p:sp>
          <p:nvSpPr>
            <p:cNvPr id="33" name="Oval 32"/>
            <p:cNvSpPr/>
            <p:nvPr/>
          </p:nvSpPr>
          <p:spPr bwMode="auto">
            <a:xfrm>
              <a:off x="647262" y="306196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2048"/>
            <p:cNvSpPr>
              <a:spLocks noChangeAspect="1"/>
            </p:cNvSpPr>
            <p:nvPr/>
          </p:nvSpPr>
          <p:spPr bwMode="auto">
            <a:xfrm flipV="1">
              <a:off x="918152" y="3189266"/>
              <a:ext cx="286692" cy="57386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accent1"/>
            </a:solidFill>
            <a:ln w="3175" cap="flat" cmpd="sng" algn="ctr">
              <a:solidFill>
                <a:schemeClr val="bg1"/>
              </a:solid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1836"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p:cNvGrpSpPr/>
          <p:nvPr/>
        </p:nvGrpSpPr>
        <p:grpSpPr>
          <a:xfrm>
            <a:off x="6542626" y="3715215"/>
            <a:ext cx="828472" cy="828472"/>
            <a:chOff x="1406508" y="1829067"/>
            <a:chExt cx="828472" cy="828472"/>
          </a:xfrm>
        </p:grpSpPr>
        <p:sp>
          <p:nvSpPr>
            <p:cNvPr id="36" name="Oval 35"/>
            <p:cNvSpPr/>
            <p:nvPr/>
          </p:nvSpPr>
          <p:spPr bwMode="auto">
            <a:xfrm>
              <a:off x="1406508" y="1829067"/>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25"/>
            <p:cNvSpPr>
              <a:spLocks noChangeAspect="1"/>
            </p:cNvSpPr>
            <p:nvPr/>
          </p:nvSpPr>
          <p:spPr bwMode="auto">
            <a:xfrm>
              <a:off x="1555773" y="2059793"/>
              <a:ext cx="529943" cy="3670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marL="0" marR="0" lvl="0" indent="0" algn="ctr" defTabSz="969765" eaLnBrk="1" fontAlgn="base" latinLnBrk="0" hangingPunct="1">
                <a:lnSpc>
                  <a:spcPct val="100000"/>
                </a:lnSpc>
                <a:spcBef>
                  <a:spcPct val="0"/>
                </a:spcBef>
                <a:spcAft>
                  <a:spcPct val="0"/>
                </a:spcAft>
                <a:buClrTx/>
                <a:buSzTx/>
                <a:buFontTx/>
                <a:buNone/>
                <a:tabLst/>
                <a:defRPr/>
              </a:pPr>
              <a:endParaRPr kumimoji="0" lang="en-US" sz="1591" b="0" i="0" u="none" strike="noStrike" kern="0" cap="none" spc="-53" normalizeH="0" baseline="0" noProof="0" dirty="0" err="1">
                <a:ln>
                  <a:noFill/>
                </a:ln>
                <a:solidFill>
                  <a:srgbClr val="FF8C00"/>
                </a:solidFill>
                <a:effectLst/>
                <a:uLnTx/>
                <a:uFillTx/>
                <a:latin typeface="+mj-lt"/>
                <a:ea typeface="Segoe UI" pitchFamily="34" charset="0"/>
                <a:cs typeface="Segoe UI" pitchFamily="34" charset="0"/>
              </a:endParaRPr>
            </a:p>
          </p:txBody>
        </p:sp>
      </p:grpSp>
      <p:grpSp>
        <p:nvGrpSpPr>
          <p:cNvPr id="38" name="Group 37"/>
          <p:cNvGrpSpPr/>
          <p:nvPr/>
        </p:nvGrpSpPr>
        <p:grpSpPr>
          <a:xfrm>
            <a:off x="10439778" y="2090747"/>
            <a:ext cx="828472" cy="828472"/>
            <a:chOff x="4220448" y="1865022"/>
            <a:chExt cx="828472" cy="828472"/>
          </a:xfrm>
        </p:grpSpPr>
        <p:sp>
          <p:nvSpPr>
            <p:cNvPr id="39" name="Oval 38"/>
            <p:cNvSpPr/>
            <p:nvPr/>
          </p:nvSpPr>
          <p:spPr bwMode="auto">
            <a:xfrm>
              <a:off x="4220448" y="1865022"/>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1233"/>
            <p:cNvSpPr>
              <a:spLocks noChangeAspect="1"/>
            </p:cNvSpPr>
            <p:nvPr/>
          </p:nvSpPr>
          <p:spPr bwMode="auto">
            <a:xfrm>
              <a:off x="4478958" y="2072161"/>
              <a:ext cx="311452" cy="414195"/>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p:cNvGrpSpPr/>
          <p:nvPr/>
        </p:nvGrpSpPr>
        <p:grpSpPr>
          <a:xfrm>
            <a:off x="10960750" y="3715215"/>
            <a:ext cx="828472" cy="828472"/>
            <a:chOff x="3312424" y="5718883"/>
            <a:chExt cx="828472" cy="828472"/>
          </a:xfrm>
        </p:grpSpPr>
        <p:sp>
          <p:nvSpPr>
            <p:cNvPr id="42" name="Oval 41"/>
            <p:cNvSpPr/>
            <p:nvPr/>
          </p:nvSpPr>
          <p:spPr bwMode="auto">
            <a:xfrm>
              <a:off x="3312424" y="571888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35"/>
            <p:cNvSpPr>
              <a:spLocks noChangeAspect="1"/>
            </p:cNvSpPr>
            <p:nvPr/>
          </p:nvSpPr>
          <p:spPr bwMode="auto">
            <a:xfrm>
              <a:off x="3413659" y="5938774"/>
              <a:ext cx="626003" cy="38869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solidFill>
                  <a:srgbClr val="FF8C00"/>
                </a:solidFill>
                <a:latin typeface="Segoe UI"/>
                <a:ea typeface="Segoe UI" pitchFamily="34" charset="0"/>
                <a:cs typeface="Segoe UI" pitchFamily="34" charset="0"/>
              </a:endParaRPr>
            </a:p>
          </p:txBody>
        </p:sp>
      </p:grpSp>
      <p:grpSp>
        <p:nvGrpSpPr>
          <p:cNvPr id="44" name="Group 43"/>
          <p:cNvGrpSpPr/>
          <p:nvPr/>
        </p:nvGrpSpPr>
        <p:grpSpPr>
          <a:xfrm>
            <a:off x="10327867" y="5098830"/>
            <a:ext cx="828472" cy="828472"/>
            <a:chOff x="1824197" y="5619855"/>
            <a:chExt cx="828472" cy="828472"/>
          </a:xfrm>
        </p:grpSpPr>
        <p:sp>
          <p:nvSpPr>
            <p:cNvPr id="45" name="Oval 44"/>
            <p:cNvSpPr/>
            <p:nvPr/>
          </p:nvSpPr>
          <p:spPr bwMode="auto">
            <a:xfrm>
              <a:off x="1824197" y="5619855"/>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VEHICLE TRACKING"/>
            <p:cNvSpPr>
              <a:spLocks noChangeAspect="1"/>
            </p:cNvSpPr>
            <p:nvPr/>
          </p:nvSpPr>
          <p:spPr bwMode="auto">
            <a:xfrm>
              <a:off x="1933422" y="5805912"/>
              <a:ext cx="610023" cy="456359"/>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 tIns="46616" rIns="46616" bIns="93233" numCol="1" spcCol="0" rtlCol="0" fromWordArt="0" anchor="b" anchorCtr="0" forceAA="0" compatLnSpc="1">
              <a:prstTxWarp prst="textNoShape">
                <a:avLst/>
              </a:prstTxWarp>
              <a:noAutofit/>
            </a:bodyPr>
            <a:lstStyle/>
            <a:p>
              <a:pPr algn="ctr" defTabSz="931932" fontAlgn="base">
                <a:spcBef>
                  <a:spcPct val="0"/>
                </a:spcBef>
                <a:spcAft>
                  <a:spcPct val="0"/>
                </a:spcAft>
                <a:defRPr/>
              </a:pPr>
              <a:endParaRPr lang="en-US" sz="1836"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8771970" y="5768031"/>
            <a:ext cx="828472" cy="828472"/>
            <a:chOff x="739771" y="4496253"/>
            <a:chExt cx="828472" cy="828472"/>
          </a:xfrm>
        </p:grpSpPr>
        <p:sp>
          <p:nvSpPr>
            <p:cNvPr id="48" name="Oval 47"/>
            <p:cNvSpPr/>
            <p:nvPr/>
          </p:nvSpPr>
          <p:spPr bwMode="auto">
            <a:xfrm>
              <a:off x="739771" y="449625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ounded Rectangle 4"/>
            <p:cNvSpPr>
              <a:spLocks noChangeAspect="1"/>
            </p:cNvSpPr>
            <p:nvPr/>
          </p:nvSpPr>
          <p:spPr bwMode="auto">
            <a:xfrm>
              <a:off x="1002611" y="4624162"/>
              <a:ext cx="302793" cy="572655"/>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50" name="Straight Connector 49"/>
          <p:cNvCxnSpPr>
            <a:stCxn id="48" idx="0"/>
          </p:cNvCxnSpPr>
          <p:nvPr/>
        </p:nvCxnSpPr>
        <p:spPr>
          <a:xfrm flipV="1">
            <a:off x="9186206" y="5070410"/>
            <a:ext cx="0" cy="69762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8123237" y="3061094"/>
            <a:ext cx="2091739" cy="2091739"/>
          </a:xfrm>
          <a:prstGeom prst="rect">
            <a:avLst/>
          </a:prstGeom>
        </p:spPr>
      </p:pic>
    </p:spTree>
    <p:extLst>
      <p:ext uri="{BB962C8B-B14F-4D97-AF65-F5344CB8AC3E}">
        <p14:creationId xmlns:p14="http://schemas.microsoft.com/office/powerpoint/2010/main" val="4289401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22237" y="2229181"/>
            <a:ext cx="2966980" cy="988568"/>
            <a:chOff x="122237" y="2229181"/>
            <a:chExt cx="2966980" cy="988568"/>
          </a:xfrm>
        </p:grpSpPr>
        <p:sp>
          <p:nvSpPr>
            <p:cNvPr id="65" name="Rectangle 64"/>
            <p:cNvSpPr/>
            <p:nvPr/>
          </p:nvSpPr>
          <p:spPr bwMode="auto">
            <a:xfrm>
              <a:off x="122237" y="2229181"/>
              <a:ext cx="2966980" cy="988568"/>
            </a:xfrm>
            <a:prstGeom prst="rect">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a:solidFill>
                    <a:srgbClr val="000000"/>
                  </a:solidFill>
                </a:rPr>
                <a:t> Raspberry Pi 3</a:t>
              </a:r>
              <a:endParaRPr lang="es-ES" dirty="0">
                <a:solidFill>
                  <a:srgbClr val="000000"/>
                </a:solidFill>
              </a:endParaRPr>
            </a:p>
          </p:txBody>
        </p:sp>
        <p:sp>
          <p:nvSpPr>
            <p:cNvPr id="67" name="Rectangle 66"/>
            <p:cNvSpPr/>
            <p:nvPr/>
          </p:nvSpPr>
          <p:spPr>
            <a:xfrm>
              <a:off x="544919" y="2949443"/>
              <a:ext cx="688618" cy="188104"/>
            </a:xfrm>
            <a:prstGeom prst="rect">
              <a:avLst/>
            </a:prstGeom>
            <a:solidFill>
              <a:srgbClr val="0078D7"/>
            </a:solidFill>
            <a:ln w="6350" cap="flat" cmpd="sng" algn="ctr">
              <a:solidFill>
                <a:srgbClr val="0078D7"/>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grpSp>
      <p:sp>
        <p:nvSpPr>
          <p:cNvPr id="2" name="Title 1"/>
          <p:cNvSpPr>
            <a:spLocks noGrp="1"/>
          </p:cNvSpPr>
          <p:nvPr>
            <p:ph type="title"/>
          </p:nvPr>
        </p:nvSpPr>
        <p:spPr/>
        <p:txBody>
          <a:bodyPr/>
          <a:lstStyle/>
          <a:p>
            <a:r>
              <a:rPr lang="en-GB" dirty="0" err="1"/>
              <a:t>IoT</a:t>
            </a:r>
            <a:r>
              <a:rPr lang="en-GB" dirty="0"/>
              <a:t> Hub</a:t>
            </a:r>
            <a:endParaRPr lang="es-ES" dirty="0"/>
          </a:p>
        </p:txBody>
      </p:sp>
      <p:grpSp>
        <p:nvGrpSpPr>
          <p:cNvPr id="62" name="Group 61"/>
          <p:cNvGrpSpPr/>
          <p:nvPr/>
        </p:nvGrpSpPr>
        <p:grpSpPr>
          <a:xfrm>
            <a:off x="2020518" y="1363662"/>
            <a:ext cx="8397806" cy="4419977"/>
            <a:chOff x="3069499" y="1473065"/>
            <a:chExt cx="8397806" cy="4419977"/>
          </a:xfrm>
        </p:grpSpPr>
        <p:grpSp>
          <p:nvGrpSpPr>
            <p:cNvPr id="4" name="Group 3"/>
            <p:cNvGrpSpPr/>
            <p:nvPr/>
          </p:nvGrpSpPr>
          <p:grpSpPr>
            <a:xfrm rot="16200000">
              <a:off x="7420672" y="4703164"/>
              <a:ext cx="552391" cy="244590"/>
              <a:chOff x="4489780" y="2504088"/>
              <a:chExt cx="552391" cy="274320"/>
            </a:xfrm>
          </p:grpSpPr>
          <p:cxnSp>
            <p:nvCxnSpPr>
              <p:cNvPr id="5" name="Straight Arrow Connector 4"/>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6" name="Isosceles Triangle 5"/>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p:cNvSpPr/>
            <p:nvPr/>
          </p:nvSpPr>
          <p:spPr>
            <a:xfrm>
              <a:off x="5477322" y="4716802"/>
              <a:ext cx="1916802" cy="1176240"/>
            </a:xfrm>
            <a:prstGeom prst="rect">
              <a:avLst/>
            </a:prstGeom>
            <a:no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endParaRPr>
            </a:p>
          </p:txBody>
        </p:sp>
        <p:sp>
          <p:nvSpPr>
            <p:cNvPr id="8" name="Rectangle 7"/>
            <p:cNvSpPr/>
            <p:nvPr/>
          </p:nvSpPr>
          <p:spPr>
            <a:xfrm>
              <a:off x="4717301" y="4836071"/>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Field </a:t>
              </a:r>
              <a:b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b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Gateway</a:t>
              </a:r>
            </a:p>
          </p:txBody>
        </p:sp>
        <p:cxnSp>
          <p:nvCxnSpPr>
            <p:cNvPr id="9" name="Elbow Connector 8"/>
            <p:cNvCxnSpPr/>
            <p:nvPr/>
          </p:nvCxnSpPr>
          <p:spPr>
            <a:xfrm>
              <a:off x="4249189" y="4958203"/>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10" name="Straight Arrow Connector 9"/>
            <p:cNvCxnSpPr/>
            <p:nvPr/>
          </p:nvCxnSpPr>
          <p:spPr>
            <a:xfrm>
              <a:off x="4410481" y="5269930"/>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1" name="Isosceles Triangle 10"/>
            <p:cNvSpPr/>
            <p:nvPr/>
          </p:nvSpPr>
          <p:spPr>
            <a:xfrm rot="16200000">
              <a:off x="4079625" y="489378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p:cNvSpPr/>
            <p:nvPr/>
          </p:nvSpPr>
          <p:spPr>
            <a:xfrm rot="5400000">
              <a:off x="4508646" y="521271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Isosceles Triangle 12"/>
            <p:cNvSpPr/>
            <p:nvPr/>
          </p:nvSpPr>
          <p:spPr>
            <a:xfrm rot="16200000">
              <a:off x="4079625" y="553236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3114655" y="5201087"/>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CoAP, AllJoyn, OPC</a:t>
              </a:r>
            </a:p>
          </p:txBody>
        </p:sp>
        <p:cxnSp>
          <p:nvCxnSpPr>
            <p:cNvPr id="15" name="Straight Arrow Connector 14"/>
            <p:cNvCxnSpPr>
              <a:endCxn id="16" idx="3"/>
            </p:cNvCxnSpPr>
            <p:nvPr/>
          </p:nvCxnSpPr>
          <p:spPr>
            <a:xfrm>
              <a:off x="5693346" y="5269930"/>
              <a:ext cx="1429246" cy="4336"/>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6" name="Isosceles Triangle 15"/>
            <p:cNvSpPr/>
            <p:nvPr/>
          </p:nvSpPr>
          <p:spPr>
            <a:xfrm rot="5400000">
              <a:off x="7046987" y="521271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7241724" y="4836071"/>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sp>
          <p:nvSpPr>
            <p:cNvPr id="18" name="TextBox 17"/>
            <p:cNvSpPr txBox="1"/>
            <p:nvPr/>
          </p:nvSpPr>
          <p:spPr>
            <a:xfrm>
              <a:off x="5833293" y="5489209"/>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VPN/ExpressRoute</a:t>
              </a:r>
            </a:p>
          </p:txBody>
        </p:sp>
        <p:sp>
          <p:nvSpPr>
            <p:cNvPr id="19" name="TextBox 18"/>
            <p:cNvSpPr txBox="1"/>
            <p:nvPr/>
          </p:nvSpPr>
          <p:spPr>
            <a:xfrm>
              <a:off x="5870124" y="5055464"/>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OPC, HTTP, CoAP</a:t>
              </a:r>
            </a:p>
          </p:txBody>
        </p:sp>
        <p:grpSp>
          <p:nvGrpSpPr>
            <p:cNvPr id="20" name="Group 19"/>
            <p:cNvGrpSpPr/>
            <p:nvPr/>
          </p:nvGrpSpPr>
          <p:grpSpPr>
            <a:xfrm rot="5400000">
              <a:off x="7425668" y="2299757"/>
              <a:ext cx="552391" cy="244590"/>
              <a:chOff x="4489780" y="2504088"/>
              <a:chExt cx="552391" cy="274320"/>
            </a:xfrm>
          </p:grpSpPr>
          <p:cxnSp>
            <p:nvCxnSpPr>
              <p:cNvPr id="21" name="Straight Arrow Connector 20"/>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22" name="Isosceles Triangle 21"/>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p:cNvSpPr/>
            <p:nvPr/>
          </p:nvSpPr>
          <p:spPr>
            <a:xfrm>
              <a:off x="4717301" y="3493802"/>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Field </a:t>
              </a:r>
              <a:b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b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Gateway*</a:t>
              </a:r>
            </a:p>
          </p:txBody>
        </p:sp>
        <p:cxnSp>
          <p:nvCxnSpPr>
            <p:cNvPr id="24" name="Elbow Connector 23"/>
            <p:cNvCxnSpPr/>
            <p:nvPr/>
          </p:nvCxnSpPr>
          <p:spPr>
            <a:xfrm>
              <a:off x="4249189" y="3615934"/>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25" name="Straight Arrow Connector 24"/>
            <p:cNvCxnSpPr/>
            <p:nvPr/>
          </p:nvCxnSpPr>
          <p:spPr>
            <a:xfrm>
              <a:off x="4410481" y="3927661"/>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6" name="Isosceles Triangle 25"/>
            <p:cNvSpPr/>
            <p:nvPr/>
          </p:nvSpPr>
          <p:spPr>
            <a:xfrm rot="16200000">
              <a:off x="4079625" y="355151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26"/>
            <p:cNvSpPr/>
            <p:nvPr/>
          </p:nvSpPr>
          <p:spPr>
            <a:xfrm rot="5400000">
              <a:off x="4508646" y="387044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p:nvPr/>
          </p:nvSpPr>
          <p:spPr>
            <a:xfrm rot="16200000">
              <a:off x="4079625" y="4190095"/>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3114655" y="3858818"/>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CoAP, AllJoyn, OPC</a:t>
              </a:r>
            </a:p>
          </p:txBody>
        </p:sp>
        <p:cxnSp>
          <p:nvCxnSpPr>
            <p:cNvPr id="30" name="Straight Arrow Connector 29"/>
            <p:cNvCxnSpPr>
              <a:stCxn id="49" idx="3"/>
              <a:endCxn id="31" idx="3"/>
            </p:cNvCxnSpPr>
            <p:nvPr/>
          </p:nvCxnSpPr>
          <p:spPr>
            <a:xfrm>
              <a:off x="5747975" y="3926909"/>
              <a:ext cx="1374617" cy="5088"/>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1" name="Isosceles Triangle 30"/>
            <p:cNvSpPr/>
            <p:nvPr/>
          </p:nvSpPr>
          <p:spPr>
            <a:xfrm rot="5400000">
              <a:off x="7046987" y="387044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7241724" y="2703498"/>
              <a:ext cx="914400" cy="1845766"/>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Hub</a:t>
              </a:r>
            </a:p>
          </p:txBody>
        </p:sp>
        <p:sp>
          <p:nvSpPr>
            <p:cNvPr id="33" name="Rectangle 32"/>
            <p:cNvSpPr/>
            <p:nvPr/>
          </p:nvSpPr>
          <p:spPr>
            <a:xfrm>
              <a:off x="7241724" y="1473065"/>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cxnSp>
          <p:nvCxnSpPr>
            <p:cNvPr id="34" name="Straight Arrow Connector 33"/>
            <p:cNvCxnSpPr>
              <a:stCxn id="47" idx="3"/>
              <a:endCxn id="35" idx="3"/>
            </p:cNvCxnSpPr>
            <p:nvPr/>
          </p:nvCxnSpPr>
          <p:spPr>
            <a:xfrm flipV="1">
              <a:off x="4254431" y="2982707"/>
              <a:ext cx="2870063" cy="2251"/>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5" name="Isosceles Triangle 34"/>
            <p:cNvSpPr/>
            <p:nvPr/>
          </p:nvSpPr>
          <p:spPr>
            <a:xfrm rot="5400000">
              <a:off x="7048889" y="292115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5047214" y="2762970"/>
              <a:ext cx="1356310"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AMQP, MQTT, HTTPS</a:t>
              </a:r>
            </a:p>
          </p:txBody>
        </p:sp>
        <p:cxnSp>
          <p:nvCxnSpPr>
            <p:cNvPr id="37" name="Straight Arrow Connector 36"/>
            <p:cNvCxnSpPr>
              <a:stCxn id="48" idx="3"/>
              <a:endCxn id="38" idx="3"/>
            </p:cNvCxnSpPr>
            <p:nvPr/>
          </p:nvCxnSpPr>
          <p:spPr>
            <a:xfrm>
              <a:off x="4261890" y="1947303"/>
              <a:ext cx="2862604" cy="7537"/>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8" name="Isosceles Triangle 37"/>
            <p:cNvSpPr/>
            <p:nvPr/>
          </p:nvSpPr>
          <p:spPr>
            <a:xfrm rot="5400000">
              <a:off x="7048889" y="189328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4347691" y="1715225"/>
              <a:ext cx="2665433"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Custom Protocols</a:t>
              </a:r>
            </a:p>
          </p:txBody>
        </p:sp>
        <p:grpSp>
          <p:nvGrpSpPr>
            <p:cNvPr id="40" name="Group 39"/>
            <p:cNvGrpSpPr/>
            <p:nvPr/>
          </p:nvGrpSpPr>
          <p:grpSpPr>
            <a:xfrm>
              <a:off x="9119004" y="4666500"/>
              <a:ext cx="1828153" cy="566953"/>
              <a:chOff x="1223726" y="5710065"/>
              <a:chExt cx="1828153" cy="566953"/>
            </a:xfrm>
          </p:grpSpPr>
          <p:sp>
            <p:nvSpPr>
              <p:cNvPr id="41" name="Rectangle 40"/>
              <p:cNvSpPr/>
              <p:nvPr/>
            </p:nvSpPr>
            <p:spPr>
              <a:xfrm>
                <a:off x="1223726" y="5745416"/>
                <a:ext cx="238367" cy="99385"/>
              </a:xfrm>
              <a:prstGeom prst="rect">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1509790" y="5710065"/>
                <a:ext cx="496931"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Data Path</a:t>
                </a:r>
              </a:p>
            </p:txBody>
          </p:sp>
          <p:sp>
            <p:nvSpPr>
              <p:cNvPr id="43" name="Rectangle 42"/>
              <p:cNvSpPr/>
              <p:nvPr/>
            </p:nvSpPr>
            <p:spPr>
              <a:xfrm>
                <a:off x="1223726" y="5928063"/>
                <a:ext cx="238367" cy="140896"/>
              </a:xfrm>
              <a:prstGeom prst="rect">
                <a:avLst/>
              </a:prstGeom>
              <a:solidFill>
                <a:srgbClr val="EAEBEC"/>
              </a:solidFill>
              <a:ln w="12700" cap="flat" cmpd="sng" algn="ctr">
                <a:solidFill>
                  <a:srgbClr val="0078D7"/>
                </a:solidFill>
                <a:prstDash val="dash"/>
                <a:miter lim="800000"/>
              </a:ln>
              <a:effectLst/>
            </p:spPr>
            <p:txBody>
              <a:bodyPr tIns="91440" rtlCol="0" anchor="t"/>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solidFill>
                  <a:effectLst/>
                  <a:uLnTx/>
                  <a:uFillTx/>
                  <a:latin typeface="Calibri" panose="020F0502020204030204"/>
                  <a:ea typeface="Segoe UI" panose="020B0502040204020203" pitchFamily="34" charset="0"/>
                  <a:cs typeface="Segoe UI" panose="020B0502040204020203" pitchFamily="34" charset="0"/>
                </a:endParaRPr>
              </a:p>
            </p:txBody>
          </p:sp>
          <p:sp>
            <p:nvSpPr>
              <p:cNvPr id="44" name="Rectangle 43"/>
              <p:cNvSpPr/>
              <p:nvPr/>
            </p:nvSpPr>
            <p:spPr>
              <a:xfrm>
                <a:off x="1223726" y="6136122"/>
                <a:ext cx="238367" cy="140896"/>
              </a:xfrm>
              <a:prstGeom prst="rect">
                <a:avLst/>
              </a:prstGeom>
              <a:solidFill>
                <a:srgbClr val="0078D7"/>
              </a:soli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sp>
            <p:nvSpPr>
              <p:cNvPr id="45" name="TextBox 44"/>
              <p:cNvSpPr txBox="1"/>
              <p:nvPr/>
            </p:nvSpPr>
            <p:spPr>
              <a:xfrm>
                <a:off x="1509790" y="5922121"/>
                <a:ext cx="1497205"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Optional solution component</a:t>
                </a:r>
              </a:p>
            </p:txBody>
          </p:sp>
          <p:sp>
            <p:nvSpPr>
              <p:cNvPr id="46" name="TextBox 45"/>
              <p:cNvSpPr txBox="1"/>
              <p:nvPr/>
            </p:nvSpPr>
            <p:spPr>
              <a:xfrm>
                <a:off x="1509790" y="6134177"/>
                <a:ext cx="1542089"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Azure </a:t>
                </a:r>
                <a:r>
                  <a:rPr kumimoji="0" lang="en-US" sz="900" b="0" i="0" u="none" strike="noStrike" kern="0" cap="none" spc="0" normalizeH="0" baseline="0" noProof="0" dirty="0" err="1">
                    <a:ln>
                      <a:noFill/>
                    </a:ln>
                    <a:solidFill>
                      <a:srgbClr val="44546A"/>
                    </a:solidFill>
                    <a:effectLst/>
                    <a:uLnTx/>
                    <a:uFillTx/>
                    <a:ea typeface="Segoe UI" panose="020B0502040204020203" pitchFamily="34" charset="0"/>
                    <a:cs typeface="Segoe UI" panose="020B0502040204020203" pitchFamily="34" charset="0"/>
                  </a:rPr>
                  <a:t>IoT</a:t>
                </a: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 solution component</a:t>
                </a:r>
              </a:p>
            </p:txBody>
          </p:sp>
        </p:grpSp>
        <p:sp>
          <p:nvSpPr>
            <p:cNvPr id="47" name="Isosceles Triangle 46"/>
            <p:cNvSpPr/>
            <p:nvPr/>
          </p:nvSpPr>
          <p:spPr>
            <a:xfrm rot="16200000">
              <a:off x="4055715" y="292340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Isosceles Triangle 47"/>
            <p:cNvSpPr/>
            <p:nvPr/>
          </p:nvSpPr>
          <p:spPr>
            <a:xfrm rot="16200000">
              <a:off x="4063174" y="188574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Isosceles Triangle 48"/>
            <p:cNvSpPr/>
            <p:nvPr/>
          </p:nvSpPr>
          <p:spPr>
            <a:xfrm rot="16200000">
              <a:off x="5549259" y="386535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Isosceles Triangle 49"/>
            <p:cNvSpPr/>
            <p:nvPr/>
          </p:nvSpPr>
          <p:spPr>
            <a:xfrm rot="16200000">
              <a:off x="5556097" y="520873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TextBox 50"/>
            <p:cNvSpPr txBox="1"/>
            <p:nvPr/>
          </p:nvSpPr>
          <p:spPr>
            <a:xfrm>
              <a:off x="3069499" y="1701408"/>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2" name="Rectangle 51"/>
            <p:cNvSpPr/>
            <p:nvPr/>
          </p:nvSpPr>
          <p:spPr>
            <a:xfrm>
              <a:off x="3250527" y="1955529"/>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3" name="TextBox 52"/>
            <p:cNvSpPr txBox="1"/>
            <p:nvPr/>
          </p:nvSpPr>
          <p:spPr>
            <a:xfrm>
              <a:off x="3069499" y="2751409"/>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4" name="Rectangle 53"/>
            <p:cNvSpPr/>
            <p:nvPr/>
          </p:nvSpPr>
          <p:spPr>
            <a:xfrm>
              <a:off x="3250527" y="3005530"/>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5" name="TextBox 54"/>
            <p:cNvSpPr txBox="1"/>
            <p:nvPr/>
          </p:nvSpPr>
          <p:spPr>
            <a:xfrm>
              <a:off x="3087524" y="3398019"/>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6" name="Rectangle 55"/>
            <p:cNvSpPr/>
            <p:nvPr/>
          </p:nvSpPr>
          <p:spPr>
            <a:xfrm>
              <a:off x="4830192" y="4192880"/>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7" name="TextBox 56"/>
            <p:cNvSpPr txBox="1"/>
            <p:nvPr/>
          </p:nvSpPr>
          <p:spPr>
            <a:xfrm>
              <a:off x="3087524" y="4037658"/>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8" name="TextBox 57"/>
            <p:cNvSpPr txBox="1"/>
            <p:nvPr/>
          </p:nvSpPr>
          <p:spPr>
            <a:xfrm>
              <a:off x="3096968" y="4739396"/>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9" name="TextBox 58"/>
            <p:cNvSpPr txBox="1"/>
            <p:nvPr/>
          </p:nvSpPr>
          <p:spPr>
            <a:xfrm>
              <a:off x="3088409" y="5388078"/>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60" name="TextBox 59"/>
            <p:cNvSpPr txBox="1"/>
            <p:nvPr/>
          </p:nvSpPr>
          <p:spPr>
            <a:xfrm>
              <a:off x="5769231" y="3690562"/>
              <a:ext cx="1356310"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AMQP, MQTT, HTTPS</a:t>
              </a:r>
            </a:p>
          </p:txBody>
        </p:sp>
        <p:sp>
          <p:nvSpPr>
            <p:cNvPr id="61" name="TextBox 60"/>
            <p:cNvSpPr txBox="1"/>
            <p:nvPr/>
          </p:nvSpPr>
          <p:spPr>
            <a:xfrm>
              <a:off x="9019912" y="5385785"/>
              <a:ext cx="2447393" cy="461665"/>
            </a:xfrm>
            <a:prstGeom prst="rect">
              <a:avLst/>
            </a:prstGeom>
            <a:noFill/>
          </p:spPr>
          <p:txBody>
            <a:bodyPr wrap="square" rtlCol="0">
              <a:spAutoFit/>
            </a:bodyPr>
            <a:lstStyle/>
            <a:p>
              <a:r>
                <a:rPr lang="en-US" sz="800" i="1" dirty="0">
                  <a:solidFill>
                    <a:schemeClr val="tx2"/>
                  </a:solidFill>
                  <a:latin typeface="Segoe UI" panose="020B0502040204020203" pitchFamily="34" charset="0"/>
                  <a:ea typeface="Segoe UI" panose="020B0502040204020203" pitchFamily="34" charset="0"/>
                  <a:cs typeface="Segoe UI" panose="020B0502040204020203" pitchFamily="34" charset="0"/>
                </a:rPr>
                <a:t>* Field Gateway is currently a concept that may represent Microsoft, 3rd party or custom capabilities at a hardware or software level</a:t>
              </a:r>
            </a:p>
          </p:txBody>
        </p:sp>
      </p:grpSp>
      <p:pic>
        <p:nvPicPr>
          <p:cNvPr id="63" name="Picture 62"/>
          <p:cNvPicPr>
            <a:picLocks noChangeAspect="1"/>
          </p:cNvPicPr>
          <p:nvPr/>
        </p:nvPicPr>
        <p:blipFill>
          <a:blip r:embed="rId3"/>
          <a:stretch>
            <a:fillRect/>
          </a:stretch>
        </p:blipFill>
        <p:spPr>
          <a:xfrm>
            <a:off x="1863523" y="2302803"/>
            <a:ext cx="1213242" cy="884029"/>
          </a:xfrm>
          <a:prstGeom prst="rect">
            <a:avLst/>
          </a:prstGeom>
          <a:ln>
            <a:noFill/>
          </a:ln>
        </p:spPr>
      </p:pic>
      <p:sp>
        <p:nvSpPr>
          <p:cNvPr id="69" name="TextBox 68"/>
          <p:cNvSpPr txBox="1"/>
          <p:nvPr/>
        </p:nvSpPr>
        <p:spPr>
          <a:xfrm>
            <a:off x="7699030" y="25788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  Device</a:t>
            </a:r>
            <a:r>
              <a:rPr kumimoji="0" lang="en-US" sz="2400" b="0" i="0" u="none" strike="noStrike" kern="0" cap="none" spc="0" normalizeH="0" noProof="0" dirty="0">
                <a:ln>
                  <a:noFill/>
                </a:ln>
                <a:solidFill>
                  <a:sysClr val="windowText" lastClr="000000"/>
                </a:solidFill>
                <a:effectLst/>
                <a:uLnTx/>
                <a:uFillTx/>
                <a:latin typeface="+mj-lt"/>
                <a:cs typeface="Segoe UI Semibold" panose="020B0702040204020203" pitchFamily="34" charset="0"/>
              </a:rPr>
              <a:t> Connectivity</a:t>
            </a:r>
            <a:endPar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endParaRPr>
          </a:p>
        </p:txBody>
      </p:sp>
    </p:spTree>
    <p:extLst>
      <p:ext uri="{BB962C8B-B14F-4D97-AF65-F5344CB8AC3E}">
        <p14:creationId xmlns:p14="http://schemas.microsoft.com/office/powerpoint/2010/main" val="416802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right)">
                                      <p:cBhvr>
                                        <p:cTn id="12" dur="500"/>
                                        <p:tgtEl>
                                          <p:spTgt spid="68"/>
                                        </p:tgtEl>
                                      </p:cBhvr>
                                    </p:animEffect>
                                  </p:childTnLst>
                                </p:cTn>
                              </p:par>
                              <p:par>
                                <p:cTn id="13" presetID="2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Tree>
    <p:extLst>
      <p:ext uri="{BB962C8B-B14F-4D97-AF65-F5344CB8AC3E}">
        <p14:creationId xmlns:p14="http://schemas.microsoft.com/office/powerpoint/2010/main" val="3041913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Stream Analytics</a:t>
            </a:r>
          </a:p>
        </p:txBody>
      </p:sp>
      <p:pic>
        <p:nvPicPr>
          <p:cNvPr id="5" name="Picture 4"/>
          <p:cNvPicPr>
            <a:picLocks noChangeAspect="1"/>
          </p:cNvPicPr>
          <p:nvPr/>
        </p:nvPicPr>
        <p:blipFill rotWithShape="1">
          <a:blip r:embed="rId3"/>
          <a:srcRect l="19626" t="3" r="15112" b="30572"/>
          <a:stretch/>
        </p:blipFill>
        <p:spPr>
          <a:xfrm>
            <a:off x="6599237" y="1744662"/>
            <a:ext cx="5474594" cy="3808413"/>
          </a:xfrm>
          <a:prstGeom prst="rect">
            <a:avLst/>
          </a:prstGeom>
        </p:spPr>
      </p:pic>
      <p:sp>
        <p:nvSpPr>
          <p:cNvPr id="12" name="TextBox 11"/>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Rapid Deployment</a:t>
            </a:r>
          </a:p>
        </p:txBody>
      </p:sp>
      <p:sp>
        <p:nvSpPr>
          <p:cNvPr id="13" name="TextBox 12"/>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Mission critical reliability</a:t>
            </a:r>
          </a:p>
        </p:txBody>
      </p:sp>
      <p:sp>
        <p:nvSpPr>
          <p:cNvPr id="14" name="TextBox 13"/>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Create real time alerts</a:t>
            </a:r>
          </a:p>
        </p:txBody>
      </p:sp>
      <p:sp>
        <p:nvSpPr>
          <p:cNvPr id="15" name="TextBox 14"/>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High volume</a:t>
            </a:r>
          </a:p>
        </p:txBody>
      </p:sp>
      <p:sp>
        <p:nvSpPr>
          <p:cNvPr id="16" name="TextBox 15"/>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Highly scalable</a:t>
            </a:r>
          </a:p>
        </p:txBody>
      </p:sp>
      <p:sp>
        <p:nvSpPr>
          <p:cNvPr id="17" name="TextBox 16"/>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Uncover real time insights</a:t>
            </a:r>
          </a:p>
        </p:txBody>
      </p:sp>
    </p:spTree>
    <p:extLst>
      <p:ext uri="{BB962C8B-B14F-4D97-AF65-F5344CB8AC3E}">
        <p14:creationId xmlns:p14="http://schemas.microsoft.com/office/powerpoint/2010/main" val="1008327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Stream Analytics</a:t>
            </a:r>
          </a:p>
        </p:txBody>
      </p:sp>
      <p:sp>
        <p:nvSpPr>
          <p:cNvPr id="6" name="Text Placeholder 5"/>
          <p:cNvSpPr txBox="1">
            <a:spLocks/>
          </p:cNvSpPr>
          <p:nvPr/>
        </p:nvSpPr>
        <p:spPr bwMode="auto">
          <a:xfrm>
            <a:off x="122237" y="1592262"/>
            <a:ext cx="6533852" cy="5238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Ingress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Event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IoT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r>
              <a:rPr kumimoji="0" lang="EN-US" sz="2000" b="0" i="0" u="none" strike="noStrike" kern="1200" cap="none" spc="0" normalizeH="0" baseline="0" noProof="0" dirty="0">
                <a:ln>
                  <a:noFill/>
                </a:ln>
                <a:solidFill>
                  <a:schemeClr val="accent1">
                    <a:lumMod val="60000"/>
                    <a:lumOff val="40000"/>
                  </a:schemeClr>
                </a:solidFill>
                <a:effectLst/>
                <a:uLnTx/>
                <a:uFillTx/>
                <a:latin typeface="+mj-lt"/>
                <a:ea typeface="ＭＳ Ｐゴシック" charset="0"/>
                <a:cs typeface="ＭＳ Ｐゴシック" charset="0"/>
              </a:rPr>
              <a:t> </a:t>
            </a:r>
            <a:endParaRPr kumimoji="0" lang="EN-US" sz="2000" b="0"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342900" marR="0" lvl="0" indent="-3429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505050"/>
              </a:soli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Reference / Augmentation</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Machine Learning Scoring</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endPar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Egress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Live Dashboards: </a:t>
            </a:r>
            <a:r>
              <a:rPr kumimoji="0" lang="EN-US" sz="2000" b="0" i="0" u="none" strike="noStrike" kern="1200" cap="none" spc="0" normalizeH="0" baseline="0" noProof="0" dirty="0" err="1">
                <a:ln>
                  <a:noFill/>
                </a:ln>
                <a:solidFill>
                  <a:schemeClr val="accent1">
                    <a:lumMod val="50000"/>
                  </a:schemeClr>
                </a:solidFill>
                <a:effectLst/>
                <a:uLnTx/>
                <a:uFillTx/>
                <a:latin typeface="+mj-lt"/>
                <a:ea typeface="ＭＳ Ｐゴシック" charset="0"/>
                <a:cs typeface="ＭＳ Ｐゴシック" charset="0"/>
              </a:rPr>
              <a:t>PowerBI</a:t>
            </a:r>
            <a:endPar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Driving workflows: Event Hubs, Service Bus</a:t>
            </a:r>
            <a:endPar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Archiving and post analysis: Blob Storage,  Document DB, Data Lake, SQL Server, Table Storage </a:t>
            </a:r>
            <a:endParaRPr kumimoji="0" lang="EN-US" sz="24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p:txBody>
      </p:sp>
      <p:pic>
        <p:nvPicPr>
          <p:cNvPr id="3" name="Picture 2"/>
          <p:cNvPicPr>
            <a:picLocks noChangeAspect="1"/>
          </p:cNvPicPr>
          <p:nvPr/>
        </p:nvPicPr>
        <p:blipFill>
          <a:blip r:embed="rId3"/>
          <a:stretch>
            <a:fillRect/>
          </a:stretch>
        </p:blipFill>
        <p:spPr>
          <a:xfrm>
            <a:off x="6471488" y="1516062"/>
            <a:ext cx="4541428" cy="1748873"/>
          </a:xfrm>
          <a:prstGeom prst="rect">
            <a:avLst/>
          </a:prstGeom>
        </p:spPr>
      </p:pic>
      <p:pic>
        <p:nvPicPr>
          <p:cNvPr id="8" name="Picture 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4037" y="3040062"/>
            <a:ext cx="3721970" cy="2481313"/>
          </a:xfrm>
          <a:prstGeom prst="rect">
            <a:avLst/>
          </a:prstGeom>
        </p:spPr>
      </p:pic>
      <p:pic>
        <p:nvPicPr>
          <p:cNvPr id="9" name="Picture 8"/>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42202" y="5597575"/>
            <a:ext cx="625148" cy="625148"/>
          </a:xfrm>
          <a:prstGeom prst="rect">
            <a:avLst/>
          </a:prstGeom>
        </p:spPr>
      </p:pic>
      <p:cxnSp>
        <p:nvCxnSpPr>
          <p:cNvPr id="12" name="Straight Arrow Connector 11"/>
          <p:cNvCxnSpPr/>
          <p:nvPr/>
        </p:nvCxnSpPr>
        <p:spPr>
          <a:xfrm>
            <a:off x="9047002" y="4698723"/>
            <a:ext cx="0" cy="685800"/>
          </a:xfrm>
          <a:prstGeom prst="straightConnector1">
            <a:avLst/>
          </a:prstGeom>
          <a:ln w="28575">
            <a:solidFill>
              <a:schemeClr val="accent4">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3792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Storage</a:t>
            </a:r>
          </a:p>
        </p:txBody>
      </p:sp>
      <p:pic>
        <p:nvPicPr>
          <p:cNvPr id="1026" name="Picture 2" descr="https://azure.microsoft.com/svghandler/sql-database/?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297086"/>
            <a:ext cx="571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microsoft.com/svghandler/data-lake-store/?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301054"/>
            <a:ext cx="571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ure.microsoft.com/svghandler/documentdb/?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6637" y="2305022"/>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0510" y="5402262"/>
            <a:ext cx="186765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SQL Database</a:t>
            </a:r>
            <a:endParaRPr lang="es-ES" sz="2800" dirty="0" err="1">
              <a:solidFill>
                <a:srgbClr val="0078D7"/>
              </a:solidFill>
              <a:latin typeface="+mj-lt"/>
            </a:endParaRPr>
          </a:p>
        </p:txBody>
      </p:sp>
      <p:sp>
        <p:nvSpPr>
          <p:cNvPr id="7" name="TextBox 6"/>
          <p:cNvSpPr txBox="1"/>
          <p:nvPr/>
        </p:nvSpPr>
        <p:spPr>
          <a:xfrm>
            <a:off x="6503610" y="5410198"/>
            <a:ext cx="240105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Document DB</a:t>
            </a:r>
            <a:endParaRPr lang="es-ES" sz="2800" dirty="0" err="1">
              <a:solidFill>
                <a:srgbClr val="0078D7"/>
              </a:solidFill>
              <a:latin typeface="+mj-lt"/>
            </a:endParaRPr>
          </a:p>
        </p:txBody>
      </p:sp>
      <p:sp>
        <p:nvSpPr>
          <p:cNvPr id="8" name="TextBox 7"/>
          <p:cNvSpPr txBox="1"/>
          <p:nvPr/>
        </p:nvSpPr>
        <p:spPr>
          <a:xfrm>
            <a:off x="3782318" y="5410198"/>
            <a:ext cx="1867654"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Data Lake</a:t>
            </a:r>
            <a:endParaRPr lang="es-ES" sz="2800" dirty="0" err="1">
              <a:solidFill>
                <a:srgbClr val="0078D7"/>
              </a:solidFill>
              <a:latin typeface="+mj-lt"/>
            </a:endParaRPr>
          </a:p>
        </p:txBody>
      </p:sp>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91369" y="2586063"/>
            <a:ext cx="2824468" cy="2798736"/>
          </a:xfrm>
          <a:prstGeom prst="rect">
            <a:avLst/>
          </a:prstGeom>
          <a:solidFill>
            <a:srgbClr val="FFFFFF"/>
          </a:solidFill>
          <a:ln>
            <a:noFill/>
          </a:ln>
        </p:spPr>
      </p:pic>
      <p:sp>
        <p:nvSpPr>
          <p:cNvPr id="10" name="TextBox 9"/>
          <p:cNvSpPr txBox="1"/>
          <p:nvPr/>
        </p:nvSpPr>
        <p:spPr>
          <a:xfrm>
            <a:off x="9535418" y="5411785"/>
            <a:ext cx="2401054"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Blob Storage</a:t>
            </a:r>
            <a:endParaRPr lang="es-ES" sz="2800" dirty="0" err="1">
              <a:solidFill>
                <a:srgbClr val="0078D7"/>
              </a:solidFill>
              <a:latin typeface="+mj-lt"/>
            </a:endParaRPr>
          </a:p>
        </p:txBody>
      </p:sp>
    </p:spTree>
    <p:extLst>
      <p:ext uri="{BB962C8B-B14F-4D97-AF65-F5344CB8AC3E}">
        <p14:creationId xmlns:p14="http://schemas.microsoft.com/office/powerpoint/2010/main" val="199537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SQL Database</a:t>
            </a:r>
          </a:p>
        </p:txBody>
      </p:sp>
      <p:sp>
        <p:nvSpPr>
          <p:cNvPr id="12" name="TextBox 11"/>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Predictable performance &amp; pricing </a:t>
            </a:r>
          </a:p>
        </p:txBody>
      </p:sp>
      <p:sp>
        <p:nvSpPr>
          <p:cNvPr id="13" name="TextBox 12"/>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99.99% availability built-in</a:t>
            </a:r>
          </a:p>
        </p:txBody>
      </p:sp>
      <p:sp>
        <p:nvSpPr>
          <p:cNvPr id="14" name="TextBox 13"/>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Geo-replication and restore services</a:t>
            </a:r>
          </a:p>
        </p:txBody>
      </p:sp>
      <p:sp>
        <p:nvSpPr>
          <p:cNvPr id="15" name="TextBox 14"/>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Secure and compliant for your sensitive data</a:t>
            </a:r>
          </a:p>
        </p:txBody>
      </p:sp>
      <p:sp>
        <p:nvSpPr>
          <p:cNvPr id="16" name="TextBox 15"/>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Fully compatible with SQL Server 2014 databases</a:t>
            </a:r>
          </a:p>
        </p:txBody>
      </p:sp>
      <p:sp>
        <p:nvSpPr>
          <p:cNvPr id="17" name="TextBox 16"/>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Built for SaaS and Enterprise applications</a:t>
            </a:r>
          </a:p>
        </p:txBody>
      </p:sp>
      <p:pic>
        <p:nvPicPr>
          <p:cNvPr id="11" name="Picture 2" descr="https://azure.microsoft.com/svghandler/sql-database/?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7" y="1374977"/>
            <a:ext cx="8073521" cy="42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20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 BI</a:t>
            </a:r>
          </a:p>
        </p:txBody>
      </p:sp>
      <p:sp>
        <p:nvSpPr>
          <p:cNvPr id="6" name="TextBox 5"/>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Secure access</a:t>
            </a:r>
          </a:p>
        </p:txBody>
      </p:sp>
      <p:sp>
        <p:nvSpPr>
          <p:cNvPr id="7" name="TextBox 6"/>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Query data</a:t>
            </a:r>
          </a:p>
        </p:txBody>
      </p:sp>
      <p:sp>
        <p:nvSpPr>
          <p:cNvPr id="8" name="TextBox 7"/>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Integrated systems</a:t>
            </a:r>
          </a:p>
        </p:txBody>
      </p:sp>
      <p:sp>
        <p:nvSpPr>
          <p:cNvPr id="9" name="TextBox 8"/>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Highly accessible analytics</a:t>
            </a:r>
          </a:p>
        </p:txBody>
      </p:sp>
      <p:sp>
        <p:nvSpPr>
          <p:cNvPr id="10" name="TextBox 9"/>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Cross platform support </a:t>
            </a:r>
          </a:p>
        </p:txBody>
      </p:sp>
      <p:sp>
        <p:nvSpPr>
          <p:cNvPr id="11" name="TextBox 10"/>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Real time capabilities</a:t>
            </a:r>
          </a:p>
        </p:txBody>
      </p:sp>
      <p:sp>
        <p:nvSpPr>
          <p:cNvPr id="52" name="Oval 51"/>
          <p:cNvSpPr/>
          <p:nvPr/>
        </p:nvSpPr>
        <p:spPr bwMode="auto">
          <a:xfrm>
            <a:off x="7361237" y="1876353"/>
            <a:ext cx="3899352" cy="389935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52"/>
          <p:cNvGrpSpPr/>
          <p:nvPr/>
        </p:nvGrpSpPr>
        <p:grpSpPr>
          <a:xfrm>
            <a:off x="8388350" y="2865245"/>
            <a:ext cx="1845126" cy="1921568"/>
            <a:chOff x="11472827" y="4545788"/>
            <a:chExt cx="280728" cy="284825"/>
          </a:xfrm>
          <a:solidFill>
            <a:schemeClr val="bg1"/>
          </a:solidFill>
        </p:grpSpPr>
        <p:sp>
          <p:nvSpPr>
            <p:cNvPr id="54" name="Rounded Rectangle 53"/>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6" name="Rounded Rectangle 55"/>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7" name="Rounded Rectangle 56"/>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8" name="Freeform 5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bg1"/>
                </a:solidFill>
                <a:latin typeface="Segoe UI"/>
              </a:endParaRPr>
            </a:p>
          </p:txBody>
        </p:sp>
      </p:grpSp>
    </p:spTree>
    <p:extLst>
      <p:ext uri="{BB962C8B-B14F-4D97-AF65-F5344CB8AC3E}">
        <p14:creationId xmlns:p14="http://schemas.microsoft.com/office/powerpoint/2010/main" val="774567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IoT</a:t>
            </a:r>
            <a:r>
              <a:rPr lang="es-ES_tradnl" dirty="0"/>
              <a:t> &amp; Big Data</a:t>
            </a:r>
          </a:p>
        </p:txBody>
      </p:sp>
      <p:sp>
        <p:nvSpPr>
          <p:cNvPr id="3" name="Marcador de texto 2"/>
          <p:cNvSpPr>
            <a:spLocks noGrp="1"/>
          </p:cNvSpPr>
          <p:nvPr>
            <p:ph type="body" sz="quarter" idx="14"/>
          </p:nvPr>
        </p:nvSpPr>
        <p:spPr/>
        <p:txBody>
          <a:bodyPr/>
          <a:lstStyle/>
          <a:p>
            <a:r>
              <a:rPr lang="es-ES_tradnl" dirty="0"/>
              <a:t>Yolanda Azcunaga</a:t>
            </a:r>
          </a:p>
          <a:p>
            <a:r>
              <a:rPr lang="es-ES_tradnl" dirty="0"/>
              <a:t>Sergio Guerrero</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pic>
        <p:nvPicPr>
          <p:cNvPr id="2" name="Picture 1"/>
          <p:cNvPicPr>
            <a:picLocks noChangeAspect="1"/>
          </p:cNvPicPr>
          <p:nvPr/>
        </p:nvPicPr>
        <p:blipFill>
          <a:blip r:embed="rId3"/>
          <a:stretch>
            <a:fillRect/>
          </a:stretch>
        </p:blipFill>
        <p:spPr>
          <a:xfrm>
            <a:off x="1762277" y="906462"/>
            <a:ext cx="8914287" cy="5334000"/>
          </a:xfrm>
          <a:prstGeom prst="rect">
            <a:avLst/>
          </a:prstGeom>
        </p:spPr>
      </p:pic>
    </p:spTree>
    <p:extLst>
      <p:ext uri="{BB962C8B-B14F-4D97-AF65-F5344CB8AC3E}">
        <p14:creationId xmlns:p14="http://schemas.microsoft.com/office/powerpoint/2010/main" val="5103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2582862"/>
            <a:ext cx="11887200" cy="1181862"/>
          </a:xfrm>
        </p:spPr>
        <p:txBody>
          <a:bodyPr/>
          <a:lstStyle/>
          <a:p>
            <a:r>
              <a:rPr lang="en-US" dirty="0"/>
              <a:t>There is much more out there..</a:t>
            </a:r>
            <a:endParaRPr lang="en-US" sz="7200" dirty="0"/>
          </a:p>
        </p:txBody>
      </p:sp>
    </p:spTree>
    <p:extLst>
      <p:ext uri="{BB962C8B-B14F-4D97-AF65-F5344CB8AC3E}">
        <p14:creationId xmlns:p14="http://schemas.microsoft.com/office/powerpoint/2010/main" val="22916296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46651" y="1933979"/>
            <a:ext cx="3651410" cy="4488885"/>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3612651" y="3852706"/>
            <a:ext cx="768983" cy="1063458"/>
          </a:xfrm>
          <a:prstGeom prst="rect">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Protocol Adaptation</a:t>
            </a:r>
          </a:p>
        </p:txBody>
      </p:sp>
      <p:sp>
        <p:nvSpPr>
          <p:cNvPr id="5" name="Rectangle 4"/>
          <p:cNvSpPr/>
          <p:nvPr/>
        </p:nvSpPr>
        <p:spPr bwMode="auto">
          <a:xfrm>
            <a:off x="426719" y="1927795"/>
            <a:ext cx="2163929" cy="4488885"/>
          </a:xfrm>
          <a:prstGeom prst="rect">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443176" y="4758901"/>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7" name="Rectangle 6"/>
          <p:cNvSpPr/>
          <p:nvPr/>
        </p:nvSpPr>
        <p:spPr bwMode="auto">
          <a:xfrm>
            <a:off x="437426" y="3933067"/>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8" name="Rectangle 7"/>
          <p:cNvSpPr/>
          <p:nvPr/>
        </p:nvSpPr>
        <p:spPr bwMode="auto">
          <a:xfrm>
            <a:off x="10198894" y="1910896"/>
            <a:ext cx="1978511" cy="4521775"/>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6331698" y="1917074"/>
            <a:ext cx="3816157" cy="451662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427215" y="3085380"/>
            <a:ext cx="2163929" cy="55158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1" name="Rectangle 10"/>
          <p:cNvSpPr/>
          <p:nvPr/>
        </p:nvSpPr>
        <p:spPr bwMode="auto">
          <a:xfrm>
            <a:off x="10321170" y="1992978"/>
            <a:ext cx="1729724" cy="4337429"/>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2" name="2 Device"/>
          <p:cNvSpPr txBox="1"/>
          <p:nvPr/>
        </p:nvSpPr>
        <p:spPr>
          <a:xfrm>
            <a:off x="2646651" y="1227831"/>
            <a:ext cx="3645323" cy="662977"/>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Device </a:t>
            </a:r>
          </a:p>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Connectivity &amp; Management</a:t>
            </a:r>
          </a:p>
        </p:txBody>
      </p:sp>
      <p:sp>
        <p:nvSpPr>
          <p:cNvPr id="13" name="Title 4"/>
          <p:cNvSpPr txBox="1">
            <a:spLocks/>
          </p:cNvSpPr>
          <p:nvPr/>
        </p:nvSpPr>
        <p:spPr>
          <a:xfrm>
            <a:off x="275482" y="295729"/>
            <a:ext cx="11887878" cy="376684"/>
          </a:xfrm>
          <a:prstGeom prst="rect">
            <a:avLst/>
          </a:prstGeom>
        </p:spPr>
        <p:txBody>
          <a:bodyPr vert="horz" wrap="square" lIns="124347" tIns="77717" rIns="124347" bIns="7771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283">
              <a:defRPr/>
            </a:pPr>
            <a:r>
              <a:rPr lang="es-ES" sz="4799" spc="-102" dirty="0" err="1">
                <a:solidFill>
                  <a:srgbClr val="000000"/>
                </a:solidFill>
                <a:latin typeface="Segoe UI Light"/>
              </a:rPr>
              <a:t>IoT</a:t>
            </a:r>
            <a:r>
              <a:rPr lang="es-ES" sz="4799" spc="-102" dirty="0">
                <a:solidFill>
                  <a:srgbClr val="000000"/>
                </a:solidFill>
                <a:latin typeface="Segoe UI Light"/>
              </a:rPr>
              <a:t> Reference </a:t>
            </a:r>
            <a:r>
              <a:rPr lang="es-ES" sz="4799" spc="-102" dirty="0" err="1">
                <a:solidFill>
                  <a:srgbClr val="000000"/>
                </a:solidFill>
                <a:latin typeface="Segoe UI Light"/>
              </a:rPr>
              <a:t>Architecture</a:t>
            </a:r>
            <a:endParaRPr lang="es-ES" sz="4799" spc="-102" dirty="0">
              <a:solidFill>
                <a:srgbClr val="000000"/>
              </a:solidFill>
              <a:latin typeface="Segoe UI Light"/>
            </a:endParaRPr>
          </a:p>
        </p:txBody>
      </p:sp>
      <p:cxnSp>
        <p:nvCxnSpPr>
          <p:cNvPr id="14" name="2 fg"/>
          <p:cNvCxnSpPr/>
          <p:nvPr/>
        </p:nvCxnSpPr>
        <p:spPr>
          <a:xfrm flipV="1">
            <a:off x="2417636" y="4762909"/>
            <a:ext cx="333684" cy="20010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5" name="2   Arrow fg"/>
          <p:cNvCxnSpPr/>
          <p:nvPr/>
        </p:nvCxnSpPr>
        <p:spPr>
          <a:xfrm>
            <a:off x="4390191" y="4568809"/>
            <a:ext cx="765475" cy="2218"/>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6" name="2 fg"/>
          <p:cNvCxnSpPr/>
          <p:nvPr/>
        </p:nvCxnSpPr>
        <p:spPr>
          <a:xfrm>
            <a:off x="2420199" y="3885307"/>
            <a:ext cx="325614" cy="160067"/>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7" name="2 fg"/>
          <p:cNvCxnSpPr/>
          <p:nvPr/>
        </p:nvCxnSpPr>
        <p:spPr>
          <a:xfrm>
            <a:off x="2423599" y="4258426"/>
            <a:ext cx="326980" cy="5813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8" name="2 fg"/>
          <p:cNvCxnSpPr/>
          <p:nvPr/>
        </p:nvCxnSpPr>
        <p:spPr>
          <a:xfrm flipV="1">
            <a:off x="2426107" y="4538624"/>
            <a:ext cx="319705" cy="86933"/>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8855">
            <a:off x="1356588" y="3977327"/>
            <a:ext cx="550919" cy="467780"/>
          </a:xfrm>
          <a:prstGeom prst="rect">
            <a:avLst/>
          </a:prstGeom>
        </p:spPr>
      </p:pic>
      <p:sp>
        <p:nvSpPr>
          <p:cNvPr id="20" name="TextBox 19"/>
          <p:cNvSpPr txBox="1"/>
          <p:nvPr/>
        </p:nvSpPr>
        <p:spPr>
          <a:xfrm>
            <a:off x="817371" y="4495266"/>
            <a:ext cx="1384348" cy="144069"/>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Environmental sensors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309" y="4131524"/>
            <a:ext cx="408084" cy="313998"/>
          </a:xfrm>
          <a:prstGeom prst="rect">
            <a:avLst/>
          </a:prstGeom>
        </p:spPr>
      </p:pic>
      <p:pic>
        <p:nvPicPr>
          <p:cNvPr id="22" name="Picture 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835522" y="3852705"/>
            <a:ext cx="246258" cy="717444"/>
          </a:xfrm>
          <a:prstGeom prst="rect">
            <a:avLst/>
          </a:prstGeom>
        </p:spPr>
      </p:pic>
      <p:pic>
        <p:nvPicPr>
          <p:cNvPr id="23" name="Picture 22"/>
          <p:cNvPicPr>
            <a:picLocks noChangeAspect="1"/>
          </p:cNvPicPr>
          <p:nvPr/>
        </p:nvPicPr>
        <p:blipFill>
          <a:blip r:embed="rId7"/>
          <a:stretch>
            <a:fillRect/>
          </a:stretch>
        </p:blipFill>
        <p:spPr>
          <a:xfrm>
            <a:off x="1395361" y="4864773"/>
            <a:ext cx="338551" cy="334658"/>
          </a:xfrm>
          <a:prstGeom prst="ellipse">
            <a:avLst/>
          </a:prstGeom>
        </p:spPr>
      </p:pic>
      <p:sp>
        <p:nvSpPr>
          <p:cNvPr id="24" name="TextBox 23"/>
          <p:cNvSpPr txBox="1"/>
          <p:nvPr/>
        </p:nvSpPr>
        <p:spPr>
          <a:xfrm>
            <a:off x="919867" y="5381496"/>
            <a:ext cx="1284019" cy="288137"/>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Air conditioning and temperature control</a:t>
            </a:r>
          </a:p>
        </p:txBody>
      </p:sp>
      <p:pic>
        <p:nvPicPr>
          <p:cNvPr id="25" name="Picture 16" descr="http://www.digitaltrends.com/wp-content/uploads/2014/06/honeywell-lyric.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1793253" y="4835450"/>
            <a:ext cx="455963" cy="4172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eat It. Cool It. Set It. Forget It. | Keen H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5223" y="4957331"/>
            <a:ext cx="419884" cy="2067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4997" y="3229578"/>
            <a:ext cx="357589" cy="375093"/>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587" y="3232500"/>
            <a:ext cx="396484" cy="396483"/>
          </a:xfrm>
          <a:prstGeom prst="rect">
            <a:avLst/>
          </a:prstGeom>
        </p:spPr>
      </p:pic>
      <p:sp>
        <p:nvSpPr>
          <p:cNvPr id="29" name="TextBox 28"/>
          <p:cNvSpPr txBox="1"/>
          <p:nvPr/>
        </p:nvSpPr>
        <p:spPr>
          <a:xfrm>
            <a:off x="1024452" y="3678439"/>
            <a:ext cx="1007304" cy="160091"/>
          </a:xfrm>
          <a:prstGeom prst="rect">
            <a:avLst/>
          </a:prstGeom>
          <a:noFill/>
          <a:ln>
            <a:noFill/>
            <a:headEnd type="none" w="med" len="med"/>
            <a:tailEnd type="none" w="med" len="med"/>
          </a:ln>
        </p:spPr>
        <p:txBody>
          <a:bodyPr wrap="none" lIns="0" tIns="0" rIns="0" bIns="0" rtlCol="0">
            <a:spAutoFit/>
          </a:bodyPr>
          <a:lstStyle/>
          <a:p>
            <a:pPr defTabSz="792598">
              <a:defRPr/>
            </a:pPr>
            <a:r>
              <a:rPr lang="en-US" sz="1020" kern="0" spc="-33" dirty="0">
                <a:solidFill>
                  <a:srgbClr val="FFFFFF"/>
                </a:solidFill>
                <a:ea typeface="Segoe UI" pitchFamily="34" charset="0"/>
                <a:cs typeface="Segoe UI" pitchFamily="34" charset="0"/>
              </a:rPr>
              <a:t>Health monitoring</a:t>
            </a:r>
          </a:p>
        </p:txBody>
      </p:sp>
      <p:pic>
        <p:nvPicPr>
          <p:cNvPr id="30" name="Picture 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971146" y="3182846"/>
            <a:ext cx="187364" cy="442973"/>
          </a:xfrm>
          <a:prstGeom prst="rect">
            <a:avLst/>
          </a:prstGeom>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6578" y="3249985"/>
            <a:ext cx="369448" cy="369447"/>
          </a:xfrm>
          <a:prstGeom prst="rect">
            <a:avLst/>
          </a:prstGeom>
        </p:spPr>
      </p:pic>
      <p:sp>
        <p:nvSpPr>
          <p:cNvPr id="32" name="Rectangle 31"/>
          <p:cNvSpPr/>
          <p:nvPr/>
        </p:nvSpPr>
        <p:spPr bwMode="auto">
          <a:xfrm>
            <a:off x="5195364" y="2302841"/>
            <a:ext cx="899409" cy="397875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3" name="TextBox 32"/>
          <p:cNvSpPr txBox="1"/>
          <p:nvPr/>
        </p:nvSpPr>
        <p:spPr>
          <a:xfrm>
            <a:off x="5373859" y="5909214"/>
            <a:ext cx="641850" cy="31704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Cloud  Gateway</a:t>
            </a:r>
            <a:endParaRPr lang="en-GB" sz="1122" kern="0" dirty="0">
              <a:solidFill>
                <a:srgbClr val="505050">
                  <a:lumMod val="50000"/>
                </a:srgbClr>
              </a:solidFill>
              <a:latin typeface="Segoe UI Light"/>
            </a:endParaRPr>
          </a:p>
        </p:txBody>
      </p:sp>
      <p:sp>
        <p:nvSpPr>
          <p:cNvPr id="34" name="Rectangle 33"/>
          <p:cNvSpPr/>
          <p:nvPr/>
        </p:nvSpPr>
        <p:spPr bwMode="auto">
          <a:xfrm rot="16200000">
            <a:off x="7641706" y="2249667"/>
            <a:ext cx="1224627" cy="3656643"/>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5" name="TextBox 34"/>
          <p:cNvSpPr txBox="1"/>
          <p:nvPr/>
        </p:nvSpPr>
        <p:spPr>
          <a:xfrm>
            <a:off x="6486097" y="3509716"/>
            <a:ext cx="1969977" cy="158521"/>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Cold Path Analysis</a:t>
            </a:r>
            <a:endParaRPr lang="en-GB" sz="1122" kern="0" dirty="0">
              <a:solidFill>
                <a:srgbClr val="505050">
                  <a:lumMod val="50000"/>
                </a:srgbClr>
              </a:solidFill>
              <a:latin typeface="Segoe UI Light"/>
            </a:endParaRPr>
          </a:p>
        </p:txBody>
      </p:sp>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07489" y="3596845"/>
            <a:ext cx="553805" cy="525068"/>
          </a:xfrm>
          <a:prstGeom prst="rect">
            <a:avLst/>
          </a:prstGeom>
          <a:solidFill>
            <a:srgbClr val="FFFFFF"/>
          </a:solidFill>
          <a:ln>
            <a:noFill/>
          </a:ln>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24597" y="3694736"/>
            <a:ext cx="490602" cy="465145"/>
          </a:xfrm>
          <a:prstGeom prst="rect">
            <a:avLst/>
          </a:prstGeom>
          <a:solidFill>
            <a:srgbClr val="FFFFFF"/>
          </a:solidFill>
          <a:ln>
            <a:noFill/>
          </a:ln>
        </p:spPr>
      </p:pic>
      <p:sp>
        <p:nvSpPr>
          <p:cNvPr id="38" name="TextBox 37"/>
          <p:cNvSpPr txBox="1"/>
          <p:nvPr/>
        </p:nvSpPr>
        <p:spPr>
          <a:xfrm>
            <a:off x="6629525" y="4182624"/>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Data</a:t>
            </a:r>
          </a:p>
          <a:p>
            <a:pPr defTabSz="931147">
              <a:lnSpc>
                <a:spcPct val="90000"/>
              </a:lnSpc>
              <a:spcBef>
                <a:spcPct val="20000"/>
              </a:spcBef>
              <a:buSzPct val="80000"/>
              <a:defRPr/>
            </a:pPr>
            <a:r>
              <a:rPr lang="en-US" sz="918" kern="0" dirty="0">
                <a:solidFill>
                  <a:srgbClr val="505050">
                    <a:lumMod val="50000"/>
                  </a:srgbClr>
                </a:solidFill>
              </a:rPr>
              <a:t>Factory</a:t>
            </a:r>
            <a:endParaRPr lang="en-GB" sz="918" kern="0" dirty="0">
              <a:solidFill>
                <a:srgbClr val="505050">
                  <a:lumMod val="50000"/>
                </a:srgbClr>
              </a:solidFill>
            </a:endParaRPr>
          </a:p>
        </p:txBody>
      </p:sp>
      <p:sp>
        <p:nvSpPr>
          <p:cNvPr id="39" name="TextBox 38"/>
          <p:cNvSpPr txBox="1"/>
          <p:nvPr/>
        </p:nvSpPr>
        <p:spPr>
          <a:xfrm>
            <a:off x="8396519" y="4154438"/>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Machine </a:t>
            </a:r>
          </a:p>
          <a:p>
            <a:pPr defTabSz="931147">
              <a:lnSpc>
                <a:spcPct val="90000"/>
              </a:lnSpc>
              <a:spcBef>
                <a:spcPct val="20000"/>
              </a:spcBef>
              <a:buSzPct val="80000"/>
              <a:defRPr/>
            </a:pPr>
            <a:r>
              <a:rPr lang="en-US" sz="918" kern="0" dirty="0">
                <a:solidFill>
                  <a:srgbClr val="505050">
                    <a:lumMod val="50000"/>
                  </a:srgbClr>
                </a:solidFill>
              </a:rPr>
              <a:t>Learning</a:t>
            </a:r>
            <a:endParaRPr lang="en-GB" sz="918" kern="0" dirty="0">
              <a:solidFill>
                <a:srgbClr val="505050">
                  <a:lumMod val="50000"/>
                </a:srgbClr>
              </a:solidFill>
            </a:endParaRPr>
          </a:p>
        </p:txBody>
      </p:sp>
      <p:grpSp>
        <p:nvGrpSpPr>
          <p:cNvPr id="40" name="Group 39"/>
          <p:cNvGrpSpPr/>
          <p:nvPr/>
        </p:nvGrpSpPr>
        <p:grpSpPr>
          <a:xfrm>
            <a:off x="6451473" y="1981978"/>
            <a:ext cx="3630867" cy="1096701"/>
            <a:chOff x="7953871" y="1231219"/>
            <a:chExt cx="5657262" cy="1724484"/>
          </a:xfrm>
          <a:solidFill>
            <a:srgbClr val="FFFFFF"/>
          </a:solidFill>
        </p:grpSpPr>
        <p:sp>
          <p:nvSpPr>
            <p:cNvPr id="41" name="Rectangle 40"/>
            <p:cNvSpPr/>
            <p:nvPr/>
          </p:nvSpPr>
          <p:spPr bwMode="auto">
            <a:xfrm rot="16200000">
              <a:off x="9920260" y="-735170"/>
              <a:ext cx="1724484" cy="5657262"/>
            </a:xfrm>
            <a:prstGeom prst="rect">
              <a:avLst/>
            </a:prstGeom>
            <a:grp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42" name="TextBox 41"/>
            <p:cNvSpPr txBox="1"/>
            <p:nvPr/>
          </p:nvSpPr>
          <p:spPr>
            <a:xfrm>
              <a:off x="8034511" y="1293235"/>
              <a:ext cx="2630119" cy="249263"/>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Storage</a:t>
              </a:r>
              <a:endParaRPr lang="en-GB" sz="918" kern="0" dirty="0">
                <a:solidFill>
                  <a:srgbClr val="505050">
                    <a:lumMod val="50000"/>
                  </a:srgbClr>
                </a:solidFill>
                <a:latin typeface="Segoe UI Light"/>
              </a:endParaRPr>
            </a:p>
          </p:txBody>
        </p:sp>
        <p:sp>
          <p:nvSpPr>
            <p:cNvPr id="43" name="TextBox 42"/>
            <p:cNvSpPr txBox="1"/>
            <p:nvPr/>
          </p:nvSpPr>
          <p:spPr>
            <a:xfrm>
              <a:off x="8136383" y="2491537"/>
              <a:ext cx="126761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Document DB</a:t>
              </a:r>
              <a:endParaRPr lang="en-GB" sz="918" kern="0" dirty="0">
                <a:solidFill>
                  <a:srgbClr val="505050">
                    <a:lumMod val="50000"/>
                  </a:srgbClr>
                </a:solidFill>
              </a:endParaRPr>
            </a:p>
          </p:txBody>
        </p:sp>
        <p:sp>
          <p:nvSpPr>
            <p:cNvPr id="44" name="TextBox 43"/>
            <p:cNvSpPr txBox="1"/>
            <p:nvPr/>
          </p:nvSpPr>
          <p:spPr>
            <a:xfrm>
              <a:off x="9499943" y="2582561"/>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Storage</a:t>
              </a:r>
              <a:endParaRPr lang="en-GB" sz="918" kern="0" dirty="0">
                <a:solidFill>
                  <a:srgbClr val="505050">
                    <a:lumMod val="50000"/>
                  </a:srgbClr>
                </a:solidFill>
              </a:endParaRPr>
            </a:p>
          </p:txBody>
        </p:sp>
        <p:sp>
          <p:nvSpPr>
            <p:cNvPr id="45" name="TextBox 44"/>
            <p:cNvSpPr txBox="1"/>
            <p:nvPr/>
          </p:nvSpPr>
          <p:spPr>
            <a:xfrm>
              <a:off x="10621121" y="2173066"/>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DB</a:t>
              </a:r>
              <a:endParaRPr lang="en-GB" sz="918" kern="0" dirty="0">
                <a:solidFill>
                  <a:srgbClr val="505050">
                    <a:lumMod val="50000"/>
                  </a:srgbClr>
                </a:solidFill>
              </a:endParaRPr>
            </a:p>
          </p:txBody>
        </p:sp>
        <p:pic>
          <p:nvPicPr>
            <p:cNvPr id="46" name="Picture 4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19511" y="1719983"/>
              <a:ext cx="678974" cy="678975"/>
            </a:xfrm>
            <a:prstGeom prst="rect">
              <a:avLst/>
            </a:prstGeom>
            <a:grpFill/>
            <a:ln>
              <a:noFill/>
            </a:ln>
          </p:spPr>
        </p:pic>
        <p:pic>
          <p:nvPicPr>
            <p:cNvPr id="47" name="Picture 4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97846" y="1838738"/>
              <a:ext cx="678974" cy="678975"/>
            </a:xfrm>
            <a:prstGeom prst="rect">
              <a:avLst/>
            </a:prstGeom>
            <a:grpFill/>
            <a:ln>
              <a:noFill/>
            </a:ln>
          </p:spPr>
        </p:pic>
        <p:pic>
          <p:nvPicPr>
            <p:cNvPr id="48" name="Picture 4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50730" y="1376382"/>
              <a:ext cx="678974" cy="678975"/>
            </a:xfrm>
            <a:prstGeom prst="rect">
              <a:avLst/>
            </a:prstGeom>
            <a:grpFill/>
            <a:ln>
              <a:noFill/>
            </a:ln>
          </p:spPr>
        </p:pic>
        <p:pic>
          <p:nvPicPr>
            <p:cNvPr id="49" name="Picture 4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33079" y="1896358"/>
              <a:ext cx="678974" cy="678975"/>
            </a:xfrm>
            <a:prstGeom prst="rect">
              <a:avLst/>
            </a:prstGeom>
            <a:grpFill/>
            <a:ln>
              <a:noFill/>
            </a:ln>
          </p:spPr>
        </p:pic>
        <p:sp>
          <p:nvSpPr>
            <p:cNvPr id="50" name="TextBox 49"/>
            <p:cNvSpPr txBox="1"/>
            <p:nvPr/>
          </p:nvSpPr>
          <p:spPr>
            <a:xfrm>
              <a:off x="11733079" y="2648672"/>
              <a:ext cx="118178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Server</a:t>
              </a:r>
              <a:endParaRPr lang="en-GB" sz="918" kern="0" dirty="0">
                <a:solidFill>
                  <a:srgbClr val="505050">
                    <a:lumMod val="50000"/>
                  </a:srgbClr>
                </a:solidFill>
              </a:endParaRPr>
            </a:p>
          </p:txBody>
        </p:sp>
      </p:grpSp>
      <p:cxnSp>
        <p:nvCxnSpPr>
          <p:cNvPr id="51" name="2   Arrow fg"/>
          <p:cNvCxnSpPr>
            <a:endCxn id="41" idx="0"/>
          </p:cNvCxnSpPr>
          <p:nvPr/>
        </p:nvCxnSpPr>
        <p:spPr>
          <a:xfrm>
            <a:off x="6068416" y="2490889"/>
            <a:ext cx="3629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52" name="2   Arrow fg"/>
          <p:cNvCxnSpPr/>
          <p:nvPr/>
        </p:nvCxnSpPr>
        <p:spPr>
          <a:xfrm>
            <a:off x="8235758" y="3049895"/>
            <a:ext cx="0" cy="431036"/>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53" name="3"/>
          <p:cNvSpPr txBox="1"/>
          <p:nvPr/>
        </p:nvSpPr>
        <p:spPr>
          <a:xfrm>
            <a:off x="6331698" y="1211262"/>
            <a:ext cx="3816157" cy="686625"/>
          </a:xfrm>
          <a:prstGeom prst="rect">
            <a:avLst/>
          </a:prstGeom>
          <a:solidFill>
            <a:srgbClr val="0072C6">
              <a:lumMod val="75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Analytics &amp; </a:t>
            </a:r>
          </a:p>
          <a:p>
            <a:pPr defTabSz="792598">
              <a:defRPr/>
            </a:pPr>
            <a:r>
              <a:rPr lang="en-US" sz="1599" kern="0" dirty="0">
                <a:latin typeface="Segoe UI Light" panose="020B0502040204020203" pitchFamily="34" charset="0"/>
                <a:cs typeface="Segoe UI Light" panose="020B0502040204020203" pitchFamily="34" charset="0"/>
              </a:rPr>
              <a:t>Operationalized Insights</a:t>
            </a:r>
          </a:p>
        </p:txBody>
      </p:sp>
      <p:sp>
        <p:nvSpPr>
          <p:cNvPr id="54" name="Rectangle 53"/>
          <p:cNvSpPr/>
          <p:nvPr/>
        </p:nvSpPr>
        <p:spPr bwMode="auto">
          <a:xfrm rot="16200000">
            <a:off x="7664633" y="3843568"/>
            <a:ext cx="1224627" cy="3610787"/>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55" name="Picture 5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51800" y="5376204"/>
            <a:ext cx="605993" cy="605993"/>
          </a:xfrm>
          <a:prstGeom prst="rect">
            <a:avLst/>
          </a:prstGeom>
        </p:spPr>
      </p:pic>
      <p:sp>
        <p:nvSpPr>
          <p:cNvPr id="56" name="TextBox 55"/>
          <p:cNvSpPr txBox="1"/>
          <p:nvPr/>
        </p:nvSpPr>
        <p:spPr>
          <a:xfrm>
            <a:off x="6623978" y="5994952"/>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Stream Analytics</a:t>
            </a:r>
            <a:endParaRPr lang="en-GB" sz="918" kern="0" dirty="0">
              <a:solidFill>
                <a:srgbClr val="505050">
                  <a:lumMod val="50000"/>
                </a:srgbClr>
              </a:solidFill>
            </a:endParaRPr>
          </a:p>
        </p:txBody>
      </p:sp>
      <p:pic>
        <p:nvPicPr>
          <p:cNvPr id="57" name="Picture 5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30386" y="5362384"/>
            <a:ext cx="472829" cy="472829"/>
          </a:xfrm>
          <a:prstGeom prst="rect">
            <a:avLst/>
          </a:prstGeom>
        </p:spPr>
      </p:pic>
      <p:sp>
        <p:nvSpPr>
          <p:cNvPr id="58" name="TextBox 57"/>
          <p:cNvSpPr txBox="1"/>
          <p:nvPr/>
        </p:nvSpPr>
        <p:spPr>
          <a:xfrm>
            <a:off x="10418323" y="5918754"/>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Notification Hub</a:t>
            </a:r>
            <a:endParaRPr lang="en-GB" sz="918" kern="0" dirty="0">
              <a:solidFill>
                <a:srgbClr val="505050">
                  <a:lumMod val="50000"/>
                </a:srgbClr>
              </a:solidFill>
            </a:endParaRPr>
          </a:p>
        </p:txBody>
      </p:sp>
      <p:cxnSp>
        <p:nvCxnSpPr>
          <p:cNvPr id="59" name="2   Arrow fg"/>
          <p:cNvCxnSpPr>
            <a:endCxn id="54" idx="0"/>
          </p:cNvCxnSpPr>
          <p:nvPr/>
        </p:nvCxnSpPr>
        <p:spPr>
          <a:xfrm>
            <a:off x="6105874" y="5648962"/>
            <a:ext cx="3656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60" name="7 Presentation"/>
          <p:cNvSpPr txBox="1"/>
          <p:nvPr/>
        </p:nvSpPr>
        <p:spPr>
          <a:xfrm>
            <a:off x="10198893" y="1203901"/>
            <a:ext cx="1966157" cy="686625"/>
          </a:xfrm>
          <a:prstGeom prst="rect">
            <a:avLst/>
          </a:prstGeom>
          <a:solidFill>
            <a:srgbClr val="0072C6">
              <a:lumMod val="50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Presentation &amp; </a:t>
            </a:r>
          </a:p>
          <a:p>
            <a:pPr defTabSz="792598">
              <a:defRPr/>
            </a:pPr>
            <a:r>
              <a:rPr lang="en-US" sz="1599" kern="0" dirty="0">
                <a:latin typeface="Segoe UI Light" panose="020B0502040204020203" pitchFamily="34" charset="0"/>
                <a:cs typeface="Segoe UI Light" panose="020B0502040204020203" pitchFamily="34" charset="0"/>
              </a:rPr>
              <a:t>Business Connectivity</a:t>
            </a:r>
          </a:p>
        </p:txBody>
      </p:sp>
      <p:pic>
        <p:nvPicPr>
          <p:cNvPr id="61" name="Picture 6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47571" y="4574233"/>
            <a:ext cx="492866" cy="492866"/>
          </a:xfrm>
          <a:prstGeom prst="rect">
            <a:avLst/>
          </a:prstGeom>
        </p:spPr>
      </p:pic>
      <p:sp>
        <p:nvSpPr>
          <p:cNvPr id="62" name="TextBox 61"/>
          <p:cNvSpPr txBox="1"/>
          <p:nvPr/>
        </p:nvSpPr>
        <p:spPr>
          <a:xfrm>
            <a:off x="10733918" y="5150641"/>
            <a:ext cx="596621"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Web App</a:t>
            </a:r>
            <a:endParaRPr lang="en-GB" sz="918" kern="0" dirty="0">
              <a:solidFill>
                <a:srgbClr val="505050">
                  <a:lumMod val="50000"/>
                </a:srgbClr>
              </a:solidFill>
            </a:endParaRPr>
          </a:p>
        </p:txBody>
      </p:sp>
      <p:pic>
        <p:nvPicPr>
          <p:cNvPr id="63" name="Picture 6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341301" y="4244494"/>
            <a:ext cx="539785" cy="539785"/>
          </a:xfrm>
          <a:prstGeom prst="rect">
            <a:avLst/>
          </a:prstGeom>
        </p:spPr>
      </p:pic>
      <p:sp>
        <p:nvSpPr>
          <p:cNvPr id="64" name="TextBox 63"/>
          <p:cNvSpPr txBox="1"/>
          <p:nvPr/>
        </p:nvSpPr>
        <p:spPr>
          <a:xfrm>
            <a:off x="11321142" y="4865726"/>
            <a:ext cx="644282"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Mobile App</a:t>
            </a:r>
            <a:endParaRPr lang="en-GB" sz="918" kern="0" dirty="0">
              <a:solidFill>
                <a:srgbClr val="505050">
                  <a:lumMod val="50000"/>
                </a:srgbClr>
              </a:solidFill>
            </a:endParaRPr>
          </a:p>
        </p:txBody>
      </p:sp>
      <p:sp>
        <p:nvSpPr>
          <p:cNvPr id="65" name="TextBox 64"/>
          <p:cNvSpPr txBox="1"/>
          <p:nvPr/>
        </p:nvSpPr>
        <p:spPr>
          <a:xfrm>
            <a:off x="11341301" y="5691015"/>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Logic App</a:t>
            </a:r>
            <a:endParaRPr lang="en-GB" sz="918" kern="0" dirty="0">
              <a:solidFill>
                <a:srgbClr val="505050">
                  <a:lumMod val="50000"/>
                </a:srgbClr>
              </a:solidFill>
            </a:endParaRPr>
          </a:p>
        </p:txBody>
      </p:sp>
      <p:sp>
        <p:nvSpPr>
          <p:cNvPr id="66" name="Freeform 65"/>
          <p:cNvSpPr>
            <a:spLocks noChangeAspect="1" noEditPoints="1"/>
          </p:cNvSpPr>
          <p:nvPr/>
        </p:nvSpPr>
        <p:spPr bwMode="black">
          <a:xfrm>
            <a:off x="10491284" y="4159881"/>
            <a:ext cx="863259" cy="270614"/>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67" name="2   Arrow fg"/>
          <p:cNvCxnSpPr/>
          <p:nvPr/>
        </p:nvCxnSpPr>
        <p:spPr>
          <a:xfrm>
            <a:off x="9661336" y="5591642"/>
            <a:ext cx="737776"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68" name="2   Arrow fg"/>
          <p:cNvCxnSpPr/>
          <p:nvPr/>
        </p:nvCxnSpPr>
        <p:spPr>
          <a:xfrm>
            <a:off x="9661336" y="4128268"/>
            <a:ext cx="737776"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69" name="2   Arrow fg"/>
          <p:cNvCxnSpPr/>
          <p:nvPr/>
        </p:nvCxnSpPr>
        <p:spPr>
          <a:xfrm>
            <a:off x="9937915" y="2490889"/>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70" name="TextBox 69"/>
          <p:cNvSpPr txBox="1"/>
          <p:nvPr/>
        </p:nvSpPr>
        <p:spPr>
          <a:xfrm>
            <a:off x="6517054" y="5099667"/>
            <a:ext cx="1969977" cy="158521"/>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Hot Path Analysis</a:t>
            </a:r>
            <a:endParaRPr lang="en-GB" sz="1122" kern="0" dirty="0">
              <a:solidFill>
                <a:srgbClr val="505050">
                  <a:lumMod val="50000"/>
                </a:srgbClr>
              </a:solidFill>
              <a:latin typeface="Segoe UI Light"/>
            </a:endParaRPr>
          </a:p>
        </p:txBody>
      </p:sp>
      <p:grpSp>
        <p:nvGrpSpPr>
          <p:cNvPr id="71" name="2 Field Gateway"/>
          <p:cNvGrpSpPr/>
          <p:nvPr/>
        </p:nvGrpSpPr>
        <p:grpSpPr>
          <a:xfrm>
            <a:off x="2798588" y="3858211"/>
            <a:ext cx="768983" cy="1063458"/>
            <a:chOff x="1547306" y="5067599"/>
            <a:chExt cx="769091" cy="1063609"/>
          </a:xfrm>
          <a:solidFill>
            <a:srgbClr val="FFFFFF"/>
          </a:solidFill>
        </p:grpSpPr>
        <p:sp>
          <p:nvSpPr>
            <p:cNvPr id="72" name="Rectangle 71"/>
            <p:cNvSpPr/>
            <p:nvPr/>
          </p:nvSpPr>
          <p:spPr bwMode="auto">
            <a:xfrm>
              <a:off x="1547306" y="5067599"/>
              <a:ext cx="769091" cy="1063609"/>
            </a:xfrm>
            <a:prstGeom prst="rect">
              <a:avLst/>
            </a:prstGeom>
            <a:grp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Field Gateway</a:t>
              </a:r>
            </a:p>
          </p:txBody>
        </p:sp>
        <p:sp>
          <p:nvSpPr>
            <p:cNvPr id="73"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67" fontAlgn="base">
                <a:spcBef>
                  <a:spcPct val="0"/>
                </a:spcBef>
                <a:spcAft>
                  <a:spcPct val="0"/>
                </a:spcAft>
                <a:defRPr/>
              </a:pPr>
              <a:endParaRPr lang="en-US" sz="918" kern="0" spc="-50" dirty="0">
                <a:solidFill>
                  <a:srgbClr val="505050">
                    <a:lumMod val="50000"/>
                  </a:srgbClr>
                </a:solidFill>
                <a:latin typeface="Segoe UI"/>
                <a:ea typeface="Segoe UI" pitchFamily="34" charset="0"/>
                <a:cs typeface="Segoe UI" pitchFamily="34" charset="0"/>
              </a:endParaRPr>
            </a:p>
          </p:txBody>
        </p:sp>
      </p:grpSp>
      <p:sp>
        <p:nvSpPr>
          <p:cNvPr id="74" name="Rectangle 31"/>
          <p:cNvSpPr>
            <a:spLocks noChangeArrowheads="1"/>
          </p:cNvSpPr>
          <p:nvPr/>
        </p:nvSpPr>
        <p:spPr bwMode="auto">
          <a:xfrm>
            <a:off x="3757182" y="3977114"/>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5" name="Rectangle 32"/>
          <p:cNvSpPr>
            <a:spLocks noChangeArrowheads="1"/>
          </p:cNvSpPr>
          <p:nvPr/>
        </p:nvSpPr>
        <p:spPr bwMode="auto">
          <a:xfrm>
            <a:off x="3757182" y="4104816"/>
            <a:ext cx="156571" cy="88884"/>
          </a:xfrm>
          <a:prstGeom prst="rect">
            <a:avLst/>
          </a:prstGeom>
          <a:solidFill>
            <a:srgbClr val="00B294"/>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6" name="Rectangle 33"/>
          <p:cNvSpPr>
            <a:spLocks noChangeArrowheads="1"/>
          </p:cNvSpPr>
          <p:nvPr/>
        </p:nvSpPr>
        <p:spPr bwMode="auto">
          <a:xfrm>
            <a:off x="3757182" y="4240135"/>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7" name="Rectangle 35"/>
          <p:cNvSpPr>
            <a:spLocks noChangeArrowheads="1"/>
          </p:cNvSpPr>
          <p:nvPr/>
        </p:nvSpPr>
        <p:spPr bwMode="auto">
          <a:xfrm>
            <a:off x="4086501" y="4157720"/>
            <a:ext cx="155210" cy="86343"/>
          </a:xfrm>
          <a:prstGeom prst="rect">
            <a:avLst/>
          </a:prstGeom>
          <a:solidFill>
            <a:srgbClr val="442359"/>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8" name="Rectangle 38"/>
          <p:cNvSpPr>
            <a:spLocks noChangeArrowheads="1"/>
          </p:cNvSpPr>
          <p:nvPr/>
        </p:nvSpPr>
        <p:spPr bwMode="auto">
          <a:xfrm>
            <a:off x="3760203" y="4367837"/>
            <a:ext cx="156571" cy="86343"/>
          </a:xfrm>
          <a:prstGeom prst="rect">
            <a:avLst/>
          </a:prstGeom>
          <a:solidFill>
            <a:srgbClr val="FF8C00"/>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79" name="Elbow Connector 78"/>
          <p:cNvCxnSpPr>
            <a:stCxn id="74" idx="3"/>
            <a:endCxn id="77" idx="1"/>
          </p:cNvCxnSpPr>
          <p:nvPr/>
        </p:nvCxnSpPr>
        <p:spPr>
          <a:xfrm>
            <a:off x="3913754" y="4017748"/>
            <a:ext cx="172747" cy="18314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0" name="Elbow Connector 79"/>
          <p:cNvCxnSpPr>
            <a:stCxn id="75" idx="3"/>
            <a:endCxn id="77" idx="1"/>
          </p:cNvCxnSpPr>
          <p:nvPr/>
        </p:nvCxnSpPr>
        <p:spPr>
          <a:xfrm>
            <a:off x="3913754" y="4149257"/>
            <a:ext cx="172747" cy="5163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1" name="Elbow Connector 80"/>
          <p:cNvCxnSpPr>
            <a:stCxn id="76" idx="3"/>
            <a:endCxn id="77" idx="1"/>
          </p:cNvCxnSpPr>
          <p:nvPr/>
        </p:nvCxnSpPr>
        <p:spPr>
          <a:xfrm flipV="1">
            <a:off x="3913754" y="4200891"/>
            <a:ext cx="172747" cy="79877"/>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2" name="Elbow Connector 81"/>
          <p:cNvCxnSpPr>
            <a:stCxn id="78" idx="3"/>
            <a:endCxn id="77" idx="1"/>
          </p:cNvCxnSpPr>
          <p:nvPr/>
        </p:nvCxnSpPr>
        <p:spPr>
          <a:xfrm flipV="1">
            <a:off x="3916774" y="4200891"/>
            <a:ext cx="169727" cy="210117"/>
          </a:xfrm>
          <a:prstGeom prst="bentConnector3">
            <a:avLst>
              <a:gd name="adj1" fmla="val 50000"/>
            </a:avLst>
          </a:prstGeom>
          <a:noFill/>
          <a:ln w="3175" cap="flat" cmpd="sng" algn="ctr">
            <a:solidFill>
              <a:srgbClr val="0072C6"/>
            </a:solidFill>
            <a:prstDash val="solid"/>
            <a:headEnd type="none"/>
            <a:tailEnd type="none"/>
          </a:ln>
          <a:effectLst/>
        </p:spPr>
      </p:cxnSp>
      <p:sp>
        <p:nvSpPr>
          <p:cNvPr id="83" name="2 Device"/>
          <p:cNvSpPr txBox="1"/>
          <p:nvPr/>
        </p:nvSpPr>
        <p:spPr>
          <a:xfrm>
            <a:off x="428917" y="1221647"/>
            <a:ext cx="2164568" cy="686625"/>
          </a:xfrm>
          <a:prstGeom prst="rect">
            <a:avLst/>
          </a:prstGeom>
          <a:solidFill>
            <a:srgbClr val="002050">
              <a:lumMod val="50000"/>
              <a:lumOff val="50000"/>
            </a:srgbClr>
          </a:solidFill>
        </p:spPr>
        <p:txBody>
          <a:bodyPr wrap="square" lIns="91428" tIns="91428" rIns="0" bIns="91428" rtlCol="0">
            <a:spAutoFit/>
          </a:bodyPr>
          <a:lstStyle>
            <a:defPPr>
              <a:defRPr lang="en-US"/>
            </a:defPPr>
            <a:lvl1pPr defTabSz="932597">
              <a:defRPr sz="1600">
                <a:solidFill>
                  <a:schemeClr val="bg2"/>
                </a:solidFill>
              </a:defRPr>
            </a:lvl1pPr>
          </a:lstStyle>
          <a:p>
            <a:pPr defTabSz="792598">
              <a:defRPr/>
            </a:pPr>
            <a:r>
              <a:rPr lang="en-US" sz="1599" kern="0" dirty="0">
                <a:solidFill>
                  <a:srgbClr val="FFFFFF"/>
                </a:solidFill>
                <a:latin typeface="Segoe UI Light" panose="020B0502040204020203" pitchFamily="34" charset="0"/>
                <a:cs typeface="Segoe UI Light" panose="020B0502040204020203" pitchFamily="34" charset="0"/>
              </a:rPr>
              <a:t>Devices </a:t>
            </a:r>
          </a:p>
          <a:p>
            <a:pPr defTabSz="792598">
              <a:defRPr/>
            </a:pPr>
            <a:r>
              <a:rPr lang="en-US" sz="1599" kern="0" dirty="0">
                <a:solidFill>
                  <a:srgbClr val="FFFFFF"/>
                </a:solidFill>
                <a:latin typeface="Segoe UI Light" panose="020B0502040204020203" pitchFamily="34" charset="0"/>
                <a:cs typeface="Segoe UI Light" panose="020B0502040204020203" pitchFamily="34" charset="0"/>
              </a:rPr>
              <a:t>(Linux, Windows, RTOS)</a:t>
            </a:r>
          </a:p>
        </p:txBody>
      </p:sp>
      <p:pic>
        <p:nvPicPr>
          <p:cNvPr id="84" name="Picture 8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38975" y="4105294"/>
            <a:ext cx="374418" cy="344465"/>
          </a:xfrm>
          <a:prstGeom prst="rect">
            <a:avLst/>
          </a:prstGeom>
          <a:effectLst>
            <a:softEdge rad="31750"/>
          </a:effectLst>
        </p:spPr>
      </p:pic>
      <p:sp>
        <p:nvSpPr>
          <p:cNvPr id="85" name="Freeform 84"/>
          <p:cNvSpPr>
            <a:spLocks noChangeAspect="1"/>
          </p:cNvSpPr>
          <p:nvPr/>
        </p:nvSpPr>
        <p:spPr bwMode="auto">
          <a:xfrm rot="5280000">
            <a:off x="5356079" y="4157782"/>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2050">
              <a:lumMod val="50000"/>
              <a:lumOff val="50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505050"/>
                  </a:gs>
                  <a:gs pos="100000">
                    <a:srgbClr val="505050"/>
                  </a:gs>
                </a:gsLst>
                <a:lin ang="5400000" scaled="0"/>
              </a:gradFill>
              <a:latin typeface="Segoe UI"/>
            </a:endParaRPr>
          </a:p>
        </p:txBody>
      </p:sp>
      <p:sp>
        <p:nvSpPr>
          <p:cNvPr id="86" name="TextBox 85"/>
          <p:cNvSpPr txBox="1"/>
          <p:nvPr/>
        </p:nvSpPr>
        <p:spPr>
          <a:xfrm>
            <a:off x="5392199" y="4743995"/>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IoT Hub</a:t>
            </a:r>
            <a:endParaRPr lang="en-GB" sz="918" kern="0" dirty="0">
              <a:solidFill>
                <a:srgbClr val="505050">
                  <a:lumMod val="50000"/>
                </a:srgbClr>
              </a:solidFill>
            </a:endParaRPr>
          </a:p>
        </p:txBody>
      </p:sp>
      <p:grpSp>
        <p:nvGrpSpPr>
          <p:cNvPr id="87" name="Group 86"/>
          <p:cNvGrpSpPr/>
          <p:nvPr/>
        </p:nvGrpSpPr>
        <p:grpSpPr>
          <a:xfrm>
            <a:off x="11420992" y="5111571"/>
            <a:ext cx="433920" cy="435539"/>
            <a:chOff x="5737007" y="-3299164"/>
            <a:chExt cx="425450" cy="427038"/>
          </a:xfrm>
          <a:solidFill>
            <a:srgbClr val="002050">
              <a:lumMod val="50000"/>
              <a:lumOff val="50000"/>
            </a:srgbClr>
          </a:solidFill>
        </p:grpSpPr>
        <p:sp>
          <p:nvSpPr>
            <p:cNvPr id="8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pic>
        <p:nvPicPr>
          <p:cNvPr id="90" name="Picture 89"/>
          <p:cNvPicPr>
            <a:picLocks noChangeAspect="1"/>
          </p:cNvPicPr>
          <p:nvPr/>
        </p:nvPicPr>
        <p:blipFill>
          <a:blip r:embed="rId25"/>
          <a:stretch>
            <a:fillRect/>
          </a:stretch>
        </p:blipFill>
        <p:spPr>
          <a:xfrm>
            <a:off x="11303101" y="3572046"/>
            <a:ext cx="544019" cy="553733"/>
          </a:xfrm>
          <a:prstGeom prst="rect">
            <a:avLst/>
          </a:prstGeom>
        </p:spPr>
      </p:pic>
      <p:pic>
        <p:nvPicPr>
          <p:cNvPr id="91" name="Picture 9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21430" y="3222671"/>
            <a:ext cx="424976" cy="508808"/>
          </a:xfrm>
          <a:prstGeom prst="rect">
            <a:avLst/>
          </a:prstGeom>
          <a:solidFill>
            <a:srgbClr val="FFFFFF"/>
          </a:solidFill>
          <a:ln>
            <a:noFill/>
          </a:ln>
        </p:spPr>
      </p:pic>
      <p:sp>
        <p:nvSpPr>
          <p:cNvPr id="92" name="TextBox 91"/>
          <p:cNvSpPr txBox="1"/>
          <p:nvPr/>
        </p:nvSpPr>
        <p:spPr>
          <a:xfrm>
            <a:off x="10493157" y="3841026"/>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Event Hub</a:t>
            </a:r>
            <a:endParaRPr lang="en-GB" sz="918" kern="0" dirty="0">
              <a:solidFill>
                <a:srgbClr val="505050">
                  <a:lumMod val="50000"/>
                </a:srgbClr>
              </a:solidFill>
            </a:endParaRPr>
          </a:p>
        </p:txBody>
      </p:sp>
    </p:spTree>
    <p:extLst>
      <p:ext uri="{BB962C8B-B14F-4D97-AF65-F5344CB8AC3E}">
        <p14:creationId xmlns:p14="http://schemas.microsoft.com/office/powerpoint/2010/main" val="3684900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09390" y="1933980"/>
            <a:ext cx="3651410" cy="4488885"/>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3575390" y="3852706"/>
            <a:ext cx="768983" cy="1063458"/>
          </a:xfrm>
          <a:prstGeom prst="rect">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Protocol Adaptation</a:t>
            </a:r>
          </a:p>
        </p:txBody>
      </p:sp>
      <p:sp>
        <p:nvSpPr>
          <p:cNvPr id="5" name="Rectangle 4"/>
          <p:cNvSpPr/>
          <p:nvPr/>
        </p:nvSpPr>
        <p:spPr bwMode="auto">
          <a:xfrm>
            <a:off x="389458" y="1927796"/>
            <a:ext cx="2163929" cy="4488885"/>
          </a:xfrm>
          <a:prstGeom prst="rect">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405915" y="4758902"/>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7" name="Rectangle 6"/>
          <p:cNvSpPr/>
          <p:nvPr/>
        </p:nvSpPr>
        <p:spPr bwMode="auto">
          <a:xfrm>
            <a:off x="400165" y="3933068"/>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8" name="Rectangle 7"/>
          <p:cNvSpPr/>
          <p:nvPr/>
        </p:nvSpPr>
        <p:spPr bwMode="auto">
          <a:xfrm>
            <a:off x="10161633" y="1910897"/>
            <a:ext cx="1978511" cy="4521775"/>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6294437" y="1917075"/>
            <a:ext cx="3816157" cy="451662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389954" y="3085380"/>
            <a:ext cx="2163929" cy="55158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1" name="Rectangle 10"/>
          <p:cNvSpPr/>
          <p:nvPr/>
        </p:nvSpPr>
        <p:spPr bwMode="auto">
          <a:xfrm>
            <a:off x="10283909" y="1992978"/>
            <a:ext cx="1729724" cy="4337429"/>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2" name="2 Device"/>
          <p:cNvSpPr txBox="1"/>
          <p:nvPr/>
        </p:nvSpPr>
        <p:spPr>
          <a:xfrm>
            <a:off x="2609390" y="1227832"/>
            <a:ext cx="3645323" cy="662977"/>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Device </a:t>
            </a:r>
          </a:p>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Connectivity &amp; Management</a:t>
            </a:r>
          </a:p>
        </p:txBody>
      </p:sp>
      <p:sp>
        <p:nvSpPr>
          <p:cNvPr id="13" name="Title 4"/>
          <p:cNvSpPr txBox="1">
            <a:spLocks/>
          </p:cNvSpPr>
          <p:nvPr/>
        </p:nvSpPr>
        <p:spPr>
          <a:xfrm>
            <a:off x="275482" y="295729"/>
            <a:ext cx="11887878" cy="376684"/>
          </a:xfrm>
          <a:prstGeom prst="rect">
            <a:avLst/>
          </a:prstGeom>
        </p:spPr>
        <p:txBody>
          <a:bodyPr vert="horz" wrap="square" lIns="124347" tIns="77717" rIns="124347" bIns="7771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283">
              <a:defRPr/>
            </a:pPr>
            <a:r>
              <a:rPr lang="es-ES" sz="4799" spc="-102">
                <a:solidFill>
                  <a:srgbClr val="000000"/>
                </a:solidFill>
                <a:latin typeface="Segoe UI Light"/>
              </a:rPr>
              <a:t>IoT Reference Architecture</a:t>
            </a:r>
            <a:endParaRPr lang="es-ES" sz="4799" spc="-102" dirty="0">
              <a:solidFill>
                <a:srgbClr val="000000"/>
              </a:solidFill>
              <a:latin typeface="Segoe UI Light"/>
            </a:endParaRPr>
          </a:p>
        </p:txBody>
      </p:sp>
      <p:cxnSp>
        <p:nvCxnSpPr>
          <p:cNvPr id="14" name="2 fg"/>
          <p:cNvCxnSpPr/>
          <p:nvPr/>
        </p:nvCxnSpPr>
        <p:spPr>
          <a:xfrm flipV="1">
            <a:off x="2380375" y="4762909"/>
            <a:ext cx="333684" cy="20010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5" name="2   Arrow fg"/>
          <p:cNvCxnSpPr/>
          <p:nvPr/>
        </p:nvCxnSpPr>
        <p:spPr>
          <a:xfrm>
            <a:off x="4352930" y="4568810"/>
            <a:ext cx="765475" cy="2218"/>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6" name="2 fg"/>
          <p:cNvCxnSpPr/>
          <p:nvPr/>
        </p:nvCxnSpPr>
        <p:spPr>
          <a:xfrm>
            <a:off x="2382938" y="3885308"/>
            <a:ext cx="325614" cy="160067"/>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7" name="2 fg"/>
          <p:cNvCxnSpPr/>
          <p:nvPr/>
        </p:nvCxnSpPr>
        <p:spPr>
          <a:xfrm>
            <a:off x="2386338" y="4258427"/>
            <a:ext cx="326980" cy="5813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8" name="2 fg"/>
          <p:cNvCxnSpPr/>
          <p:nvPr/>
        </p:nvCxnSpPr>
        <p:spPr>
          <a:xfrm flipV="1">
            <a:off x="2388846" y="4538625"/>
            <a:ext cx="319705" cy="86933"/>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28855">
            <a:off x="1319327" y="3977327"/>
            <a:ext cx="550919" cy="467780"/>
          </a:xfrm>
          <a:prstGeom prst="rect">
            <a:avLst/>
          </a:prstGeom>
        </p:spPr>
      </p:pic>
      <p:sp>
        <p:nvSpPr>
          <p:cNvPr id="20" name="TextBox 19"/>
          <p:cNvSpPr txBox="1"/>
          <p:nvPr/>
        </p:nvSpPr>
        <p:spPr>
          <a:xfrm>
            <a:off x="780110" y="4495266"/>
            <a:ext cx="1384348" cy="144069"/>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Environmental sensors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8" y="4131524"/>
            <a:ext cx="408084" cy="313998"/>
          </a:xfrm>
          <a:prstGeom prst="rect">
            <a:avLst/>
          </a:prstGeom>
        </p:spPr>
      </p:pic>
      <p:pic>
        <p:nvPicPr>
          <p:cNvPr id="22" name="Pictur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798261" y="3852705"/>
            <a:ext cx="246258" cy="717444"/>
          </a:xfrm>
          <a:prstGeom prst="rect">
            <a:avLst/>
          </a:prstGeom>
        </p:spPr>
      </p:pic>
      <p:pic>
        <p:nvPicPr>
          <p:cNvPr id="23" name="Picture 22"/>
          <p:cNvPicPr>
            <a:picLocks noChangeAspect="1"/>
          </p:cNvPicPr>
          <p:nvPr/>
        </p:nvPicPr>
        <p:blipFill>
          <a:blip r:embed="rId6"/>
          <a:stretch>
            <a:fillRect/>
          </a:stretch>
        </p:blipFill>
        <p:spPr>
          <a:xfrm>
            <a:off x="1358100" y="4864774"/>
            <a:ext cx="338551" cy="334658"/>
          </a:xfrm>
          <a:prstGeom prst="ellipse">
            <a:avLst/>
          </a:prstGeom>
        </p:spPr>
      </p:pic>
      <p:sp>
        <p:nvSpPr>
          <p:cNvPr id="24" name="TextBox 23"/>
          <p:cNvSpPr txBox="1"/>
          <p:nvPr/>
        </p:nvSpPr>
        <p:spPr>
          <a:xfrm>
            <a:off x="882606" y="5381496"/>
            <a:ext cx="1284019" cy="288137"/>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Air conditioning and temperature control</a:t>
            </a:r>
          </a:p>
        </p:txBody>
      </p:sp>
      <p:pic>
        <p:nvPicPr>
          <p:cNvPr id="25" name="Picture 16" descr="http://www.digitaltrends.com/wp-content/uploads/2014/06/honeywell-lyric.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755992" y="4835451"/>
            <a:ext cx="455963" cy="4172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eat It. Cool It. Set It. Forget It. | Keen Ho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7962" y="4957331"/>
            <a:ext cx="419884" cy="2067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736" y="3229579"/>
            <a:ext cx="357589" cy="375093"/>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6" y="3232501"/>
            <a:ext cx="396484" cy="396483"/>
          </a:xfrm>
          <a:prstGeom prst="rect">
            <a:avLst/>
          </a:prstGeom>
        </p:spPr>
      </p:pic>
      <p:sp>
        <p:nvSpPr>
          <p:cNvPr id="29" name="TextBox 28"/>
          <p:cNvSpPr txBox="1"/>
          <p:nvPr/>
        </p:nvSpPr>
        <p:spPr>
          <a:xfrm>
            <a:off x="987191" y="3678440"/>
            <a:ext cx="1007304" cy="160091"/>
          </a:xfrm>
          <a:prstGeom prst="rect">
            <a:avLst/>
          </a:prstGeom>
          <a:noFill/>
          <a:ln>
            <a:noFill/>
            <a:headEnd type="none" w="med" len="med"/>
            <a:tailEnd type="none" w="med" len="med"/>
          </a:ln>
        </p:spPr>
        <p:txBody>
          <a:bodyPr wrap="none" lIns="0" tIns="0" rIns="0" bIns="0" rtlCol="0">
            <a:spAutoFit/>
          </a:bodyPr>
          <a:lstStyle/>
          <a:p>
            <a:pPr defTabSz="792598">
              <a:defRPr/>
            </a:pPr>
            <a:r>
              <a:rPr lang="en-US" sz="1020" kern="0" spc="-33" dirty="0">
                <a:solidFill>
                  <a:srgbClr val="FFFFFF"/>
                </a:solidFill>
                <a:ea typeface="Segoe UI" pitchFamily="34" charset="0"/>
                <a:cs typeface="Segoe UI" pitchFamily="34" charset="0"/>
              </a:rPr>
              <a:t>Health monitoring</a:t>
            </a:r>
          </a:p>
        </p:txBody>
      </p:sp>
      <p:pic>
        <p:nvPicPr>
          <p:cNvPr id="30" name="Picture 2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933885" y="3182846"/>
            <a:ext cx="187364" cy="442973"/>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39317" y="3249985"/>
            <a:ext cx="369448" cy="369447"/>
          </a:xfrm>
          <a:prstGeom prst="rect">
            <a:avLst/>
          </a:prstGeom>
        </p:spPr>
      </p:pic>
      <p:sp>
        <p:nvSpPr>
          <p:cNvPr id="32" name="Rectangle 31"/>
          <p:cNvSpPr/>
          <p:nvPr/>
        </p:nvSpPr>
        <p:spPr bwMode="auto">
          <a:xfrm>
            <a:off x="5158103" y="2302841"/>
            <a:ext cx="899409" cy="397875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3" name="TextBox 32"/>
          <p:cNvSpPr txBox="1"/>
          <p:nvPr/>
        </p:nvSpPr>
        <p:spPr>
          <a:xfrm>
            <a:off x="5336598" y="5909214"/>
            <a:ext cx="641850" cy="31704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Cloud  Gateway</a:t>
            </a:r>
            <a:endParaRPr lang="en-GB" sz="1122" kern="0" dirty="0">
              <a:solidFill>
                <a:srgbClr val="505050">
                  <a:lumMod val="50000"/>
                </a:srgbClr>
              </a:solidFill>
              <a:latin typeface="Segoe UI Light"/>
            </a:endParaRPr>
          </a:p>
        </p:txBody>
      </p:sp>
      <p:sp>
        <p:nvSpPr>
          <p:cNvPr id="34" name="Rectangle 33"/>
          <p:cNvSpPr/>
          <p:nvPr/>
        </p:nvSpPr>
        <p:spPr bwMode="auto">
          <a:xfrm rot="16200000">
            <a:off x="7604445" y="2249667"/>
            <a:ext cx="1224627" cy="3656643"/>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5" name="TextBox 34"/>
          <p:cNvSpPr txBox="1"/>
          <p:nvPr/>
        </p:nvSpPr>
        <p:spPr>
          <a:xfrm>
            <a:off x="6448836" y="3509716"/>
            <a:ext cx="1969977" cy="158521"/>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Cold Path Analysis</a:t>
            </a:r>
            <a:endParaRPr lang="en-GB" sz="1122" kern="0" dirty="0">
              <a:solidFill>
                <a:srgbClr val="505050">
                  <a:lumMod val="50000"/>
                </a:srgbClr>
              </a:solidFill>
              <a:latin typeface="Segoe UI Light"/>
            </a:endParaRPr>
          </a:p>
        </p:txBody>
      </p:sp>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24518" y="3763042"/>
            <a:ext cx="553805" cy="525068"/>
          </a:xfrm>
          <a:prstGeom prst="rect">
            <a:avLst/>
          </a:prstGeom>
          <a:solidFill>
            <a:srgbClr val="FFFFFF"/>
          </a:solidFill>
          <a:ln>
            <a:noFill/>
          </a:ln>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83666" y="3564757"/>
            <a:ext cx="444055" cy="421014"/>
          </a:xfrm>
          <a:prstGeom prst="rect">
            <a:avLst/>
          </a:prstGeom>
          <a:solidFill>
            <a:srgbClr val="FFFFFF"/>
          </a:solidFill>
          <a:ln>
            <a:noFill/>
          </a:ln>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87336" y="3694736"/>
            <a:ext cx="490602" cy="465145"/>
          </a:xfrm>
          <a:prstGeom prst="rect">
            <a:avLst/>
          </a:prstGeom>
          <a:solidFill>
            <a:srgbClr val="FFFFFF"/>
          </a:solidFill>
          <a:ln>
            <a:noFill/>
          </a:ln>
        </p:spPr>
      </p:pic>
      <p:sp>
        <p:nvSpPr>
          <p:cNvPr id="39" name="TextBox 38"/>
          <p:cNvSpPr txBox="1"/>
          <p:nvPr/>
        </p:nvSpPr>
        <p:spPr>
          <a:xfrm>
            <a:off x="6592264" y="4182624"/>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Data</a:t>
            </a:r>
          </a:p>
          <a:p>
            <a:pPr defTabSz="931147">
              <a:lnSpc>
                <a:spcPct val="90000"/>
              </a:lnSpc>
              <a:spcBef>
                <a:spcPct val="20000"/>
              </a:spcBef>
              <a:buSzPct val="80000"/>
              <a:defRPr/>
            </a:pPr>
            <a:r>
              <a:rPr lang="en-US" sz="918" kern="0" dirty="0">
                <a:solidFill>
                  <a:srgbClr val="505050">
                    <a:lumMod val="50000"/>
                  </a:srgbClr>
                </a:solidFill>
              </a:rPr>
              <a:t>Factory</a:t>
            </a:r>
            <a:endParaRPr lang="en-GB" sz="918" kern="0" dirty="0">
              <a:solidFill>
                <a:srgbClr val="505050">
                  <a:lumMod val="50000"/>
                </a:srgbClr>
              </a:solidFill>
            </a:endParaRPr>
          </a:p>
        </p:txBody>
      </p:sp>
      <p:sp>
        <p:nvSpPr>
          <p:cNvPr id="40" name="TextBox 39"/>
          <p:cNvSpPr txBox="1"/>
          <p:nvPr/>
        </p:nvSpPr>
        <p:spPr>
          <a:xfrm>
            <a:off x="7257048" y="4243300"/>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HDInsight</a:t>
            </a:r>
          </a:p>
          <a:p>
            <a:pPr defTabSz="931147">
              <a:lnSpc>
                <a:spcPct val="90000"/>
              </a:lnSpc>
              <a:spcBef>
                <a:spcPct val="20000"/>
              </a:spcBef>
              <a:buSzPct val="80000"/>
              <a:defRPr/>
            </a:pPr>
            <a:r>
              <a:rPr lang="en-US" sz="918" kern="0" dirty="0">
                <a:solidFill>
                  <a:srgbClr val="505050">
                    <a:lumMod val="50000"/>
                  </a:srgbClr>
                </a:solidFill>
              </a:rPr>
              <a:t>Spark </a:t>
            </a:r>
            <a:endParaRPr lang="en-GB" sz="918" kern="0" dirty="0">
              <a:solidFill>
                <a:srgbClr val="505050">
                  <a:lumMod val="50000"/>
                </a:srgbClr>
              </a:solidFill>
            </a:endParaRPr>
          </a:p>
        </p:txBody>
      </p:sp>
      <p:sp>
        <p:nvSpPr>
          <p:cNvPr id="41" name="TextBox 40"/>
          <p:cNvSpPr txBox="1"/>
          <p:nvPr/>
        </p:nvSpPr>
        <p:spPr>
          <a:xfrm>
            <a:off x="8083666" y="4054509"/>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Machine </a:t>
            </a:r>
          </a:p>
          <a:p>
            <a:pPr defTabSz="931147">
              <a:lnSpc>
                <a:spcPct val="90000"/>
              </a:lnSpc>
              <a:spcBef>
                <a:spcPct val="20000"/>
              </a:spcBef>
              <a:buSzPct val="80000"/>
              <a:defRPr/>
            </a:pPr>
            <a:r>
              <a:rPr lang="en-US" sz="918" kern="0" dirty="0">
                <a:solidFill>
                  <a:srgbClr val="505050">
                    <a:lumMod val="50000"/>
                  </a:srgbClr>
                </a:solidFill>
              </a:rPr>
              <a:t>Learning</a:t>
            </a:r>
            <a:endParaRPr lang="en-GB" sz="918" kern="0" dirty="0">
              <a:solidFill>
                <a:srgbClr val="505050">
                  <a:lumMod val="50000"/>
                </a:srgbClr>
              </a:solidFill>
            </a:endParaRPr>
          </a:p>
        </p:txBody>
      </p:sp>
      <p:grpSp>
        <p:nvGrpSpPr>
          <p:cNvPr id="42" name="Group 41"/>
          <p:cNvGrpSpPr/>
          <p:nvPr/>
        </p:nvGrpSpPr>
        <p:grpSpPr>
          <a:xfrm>
            <a:off x="6414212" y="1981979"/>
            <a:ext cx="3630867" cy="1096701"/>
            <a:chOff x="7953871" y="1231219"/>
            <a:chExt cx="5657262" cy="1724484"/>
          </a:xfrm>
          <a:solidFill>
            <a:srgbClr val="FFFFFF"/>
          </a:solidFill>
        </p:grpSpPr>
        <p:sp>
          <p:nvSpPr>
            <p:cNvPr id="43" name="Rectangle 42"/>
            <p:cNvSpPr/>
            <p:nvPr/>
          </p:nvSpPr>
          <p:spPr bwMode="auto">
            <a:xfrm rot="16200000">
              <a:off x="9920260" y="-735170"/>
              <a:ext cx="1724484" cy="5657262"/>
            </a:xfrm>
            <a:prstGeom prst="rect">
              <a:avLst/>
            </a:prstGeom>
            <a:grp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44" name="Picture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98108" y="2083410"/>
              <a:ext cx="678974" cy="678975"/>
            </a:xfrm>
            <a:prstGeom prst="rect">
              <a:avLst/>
            </a:prstGeom>
            <a:grpFill/>
            <a:ln>
              <a:noFill/>
            </a:ln>
          </p:spPr>
        </p:pic>
        <p:sp>
          <p:nvSpPr>
            <p:cNvPr id="45" name="TextBox 44"/>
            <p:cNvSpPr txBox="1"/>
            <p:nvPr/>
          </p:nvSpPr>
          <p:spPr>
            <a:xfrm>
              <a:off x="8034511" y="1293235"/>
              <a:ext cx="2630119" cy="249263"/>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Storage</a:t>
              </a:r>
              <a:endParaRPr lang="en-GB" sz="918" kern="0" dirty="0">
                <a:solidFill>
                  <a:srgbClr val="505050">
                    <a:lumMod val="50000"/>
                  </a:srgbClr>
                </a:solidFill>
                <a:latin typeface="Segoe UI Light"/>
              </a:endParaRPr>
            </a:p>
          </p:txBody>
        </p:sp>
        <p:sp>
          <p:nvSpPr>
            <p:cNvPr id="46" name="TextBox 45"/>
            <p:cNvSpPr txBox="1"/>
            <p:nvPr/>
          </p:nvSpPr>
          <p:spPr>
            <a:xfrm>
              <a:off x="8036334" y="2295529"/>
              <a:ext cx="126761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Document DB</a:t>
              </a:r>
              <a:endParaRPr lang="en-GB" sz="918" kern="0" dirty="0">
                <a:solidFill>
                  <a:srgbClr val="505050">
                    <a:lumMod val="50000"/>
                  </a:srgbClr>
                </a:solidFill>
              </a:endParaRPr>
            </a:p>
          </p:txBody>
        </p:sp>
        <p:sp>
          <p:nvSpPr>
            <p:cNvPr id="47" name="TextBox 46"/>
            <p:cNvSpPr txBox="1"/>
            <p:nvPr/>
          </p:nvSpPr>
          <p:spPr>
            <a:xfrm>
              <a:off x="9382340" y="2697884"/>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Storage</a:t>
              </a:r>
              <a:endParaRPr lang="en-GB" sz="918" kern="0" dirty="0">
                <a:solidFill>
                  <a:srgbClr val="505050">
                    <a:lumMod val="50000"/>
                  </a:srgbClr>
                </a:solidFill>
              </a:endParaRPr>
            </a:p>
          </p:txBody>
        </p:sp>
        <p:sp>
          <p:nvSpPr>
            <p:cNvPr id="48" name="TextBox 47"/>
            <p:cNvSpPr txBox="1"/>
            <p:nvPr/>
          </p:nvSpPr>
          <p:spPr>
            <a:xfrm>
              <a:off x="10621121" y="2173066"/>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DB</a:t>
              </a:r>
              <a:endParaRPr lang="en-GB" sz="918" kern="0" dirty="0">
                <a:solidFill>
                  <a:srgbClr val="505050">
                    <a:lumMod val="50000"/>
                  </a:srgbClr>
                </a:solidFill>
              </a:endParaRPr>
            </a:p>
          </p:txBody>
        </p:sp>
        <p:pic>
          <p:nvPicPr>
            <p:cNvPr id="49" name="Picture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21951" y="1683096"/>
              <a:ext cx="560219" cy="560220"/>
            </a:xfrm>
            <a:prstGeom prst="rect">
              <a:avLst/>
            </a:prstGeom>
            <a:grpFill/>
            <a:ln>
              <a:noFill/>
            </a:ln>
          </p:spPr>
        </p:pic>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50730" y="1376382"/>
              <a:ext cx="678974" cy="678975"/>
            </a:xfrm>
            <a:prstGeom prst="rect">
              <a:avLst/>
            </a:prstGeom>
            <a:grpFill/>
            <a:ln>
              <a:noFill/>
            </a:ln>
          </p:spPr>
        </p:pic>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33079" y="1896358"/>
              <a:ext cx="678974" cy="678975"/>
            </a:xfrm>
            <a:prstGeom prst="rect">
              <a:avLst/>
            </a:prstGeom>
            <a:grpFill/>
            <a:ln>
              <a:noFill/>
            </a:ln>
          </p:spPr>
        </p:pic>
        <p:sp>
          <p:nvSpPr>
            <p:cNvPr id="52" name="TextBox 51"/>
            <p:cNvSpPr txBox="1"/>
            <p:nvPr/>
          </p:nvSpPr>
          <p:spPr>
            <a:xfrm>
              <a:off x="11733079" y="2648672"/>
              <a:ext cx="118178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Server</a:t>
              </a:r>
              <a:endParaRPr lang="en-GB" sz="918" kern="0" dirty="0">
                <a:solidFill>
                  <a:srgbClr val="505050">
                    <a:lumMod val="50000"/>
                  </a:srgbClr>
                </a:solidFill>
              </a:endParaRPr>
            </a:p>
          </p:txBody>
        </p:sp>
      </p:grpSp>
      <p:cxnSp>
        <p:nvCxnSpPr>
          <p:cNvPr id="53" name="2   Arrow fg"/>
          <p:cNvCxnSpPr>
            <a:endCxn id="43" idx="0"/>
          </p:cNvCxnSpPr>
          <p:nvPr/>
        </p:nvCxnSpPr>
        <p:spPr>
          <a:xfrm>
            <a:off x="6031155" y="2490890"/>
            <a:ext cx="3629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54" name="2   Arrow fg"/>
          <p:cNvCxnSpPr/>
          <p:nvPr/>
        </p:nvCxnSpPr>
        <p:spPr>
          <a:xfrm>
            <a:off x="8198497" y="3049895"/>
            <a:ext cx="0" cy="431036"/>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55" name="3"/>
          <p:cNvSpPr txBox="1"/>
          <p:nvPr/>
        </p:nvSpPr>
        <p:spPr>
          <a:xfrm>
            <a:off x="6294437" y="1211262"/>
            <a:ext cx="3816157" cy="686625"/>
          </a:xfrm>
          <a:prstGeom prst="rect">
            <a:avLst/>
          </a:prstGeom>
          <a:solidFill>
            <a:srgbClr val="0072C6">
              <a:lumMod val="75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Analytics &amp; </a:t>
            </a:r>
          </a:p>
          <a:p>
            <a:pPr defTabSz="792598">
              <a:defRPr/>
            </a:pPr>
            <a:r>
              <a:rPr lang="en-US" sz="1599" kern="0" dirty="0">
                <a:latin typeface="Segoe UI Light" panose="020B0502040204020203" pitchFamily="34" charset="0"/>
                <a:cs typeface="Segoe UI Light" panose="020B0502040204020203" pitchFamily="34" charset="0"/>
              </a:rPr>
              <a:t>Operationalized Insights</a:t>
            </a:r>
          </a:p>
        </p:txBody>
      </p:sp>
      <p:sp>
        <p:nvSpPr>
          <p:cNvPr id="56" name="Rectangle 55"/>
          <p:cNvSpPr/>
          <p:nvPr/>
        </p:nvSpPr>
        <p:spPr bwMode="auto">
          <a:xfrm rot="16200000">
            <a:off x="7627372" y="3843569"/>
            <a:ext cx="1224627" cy="3610787"/>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9490" y="5229394"/>
            <a:ext cx="534040" cy="506329"/>
          </a:xfrm>
          <a:prstGeom prst="rect">
            <a:avLst/>
          </a:prstGeom>
        </p:spPr>
      </p:pic>
      <p:sp>
        <p:nvSpPr>
          <p:cNvPr id="58" name="TextBox 57"/>
          <p:cNvSpPr txBox="1"/>
          <p:nvPr/>
        </p:nvSpPr>
        <p:spPr>
          <a:xfrm>
            <a:off x="7603731" y="5722179"/>
            <a:ext cx="711517" cy="288203"/>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HDInsight</a:t>
            </a:r>
          </a:p>
          <a:p>
            <a:pPr defTabSz="931147">
              <a:lnSpc>
                <a:spcPct val="90000"/>
              </a:lnSpc>
              <a:spcBef>
                <a:spcPct val="20000"/>
              </a:spcBef>
              <a:buSzPct val="80000"/>
              <a:defRPr/>
            </a:pPr>
            <a:r>
              <a:rPr lang="en-US" sz="918" kern="0" dirty="0">
                <a:solidFill>
                  <a:srgbClr val="505050">
                    <a:lumMod val="50000"/>
                  </a:srgbClr>
                </a:solidFill>
              </a:rPr>
              <a:t>Spark/Storm</a:t>
            </a:r>
            <a:endParaRPr lang="en-GB" sz="918" kern="0" dirty="0">
              <a:solidFill>
                <a:srgbClr val="505050">
                  <a:lumMod val="50000"/>
                </a:srgbClr>
              </a:solidFill>
            </a:endParaRPr>
          </a:p>
        </p:txBody>
      </p:sp>
      <p:pic>
        <p:nvPicPr>
          <p:cNvPr id="59" name="Picture 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14539" y="5376204"/>
            <a:ext cx="605993" cy="605993"/>
          </a:xfrm>
          <a:prstGeom prst="rect">
            <a:avLst/>
          </a:prstGeom>
        </p:spPr>
      </p:pic>
      <p:sp>
        <p:nvSpPr>
          <p:cNvPr id="60" name="TextBox 59"/>
          <p:cNvSpPr txBox="1"/>
          <p:nvPr/>
        </p:nvSpPr>
        <p:spPr>
          <a:xfrm>
            <a:off x="6586717" y="5994952"/>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Stream Analytics</a:t>
            </a:r>
            <a:endParaRPr lang="en-GB" sz="918" kern="0" dirty="0">
              <a:solidFill>
                <a:srgbClr val="505050">
                  <a:lumMod val="50000"/>
                </a:srgbClr>
              </a:solidFill>
            </a:endParaRPr>
          </a:p>
        </p:txBody>
      </p: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493125" y="5362385"/>
            <a:ext cx="472829" cy="472829"/>
          </a:xfrm>
          <a:prstGeom prst="rect">
            <a:avLst/>
          </a:prstGeom>
        </p:spPr>
      </p:pic>
      <p:sp>
        <p:nvSpPr>
          <p:cNvPr id="62" name="TextBox 61"/>
          <p:cNvSpPr txBox="1"/>
          <p:nvPr/>
        </p:nvSpPr>
        <p:spPr>
          <a:xfrm>
            <a:off x="10381062" y="5918755"/>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Notification Hub</a:t>
            </a:r>
            <a:endParaRPr lang="en-GB" sz="918" kern="0" dirty="0">
              <a:solidFill>
                <a:srgbClr val="505050">
                  <a:lumMod val="50000"/>
                </a:srgbClr>
              </a:solidFill>
            </a:endParaRPr>
          </a:p>
        </p:txBody>
      </p:sp>
      <p:cxnSp>
        <p:nvCxnSpPr>
          <p:cNvPr id="63" name="2   Arrow fg"/>
          <p:cNvCxnSpPr>
            <a:endCxn id="56" idx="0"/>
          </p:cNvCxnSpPr>
          <p:nvPr/>
        </p:nvCxnSpPr>
        <p:spPr>
          <a:xfrm>
            <a:off x="6068613" y="5648962"/>
            <a:ext cx="3656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64" name="7 Presentation"/>
          <p:cNvSpPr txBox="1"/>
          <p:nvPr/>
        </p:nvSpPr>
        <p:spPr>
          <a:xfrm>
            <a:off x="10161632" y="1203902"/>
            <a:ext cx="1966157" cy="686625"/>
          </a:xfrm>
          <a:prstGeom prst="rect">
            <a:avLst/>
          </a:prstGeom>
          <a:solidFill>
            <a:srgbClr val="0072C6">
              <a:lumMod val="50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Presentation &amp; </a:t>
            </a:r>
          </a:p>
          <a:p>
            <a:pPr defTabSz="792598">
              <a:defRPr/>
            </a:pPr>
            <a:r>
              <a:rPr lang="en-US" sz="1599" kern="0" dirty="0">
                <a:latin typeface="Segoe UI Light" panose="020B0502040204020203" pitchFamily="34" charset="0"/>
                <a:cs typeface="Segoe UI Light" panose="020B0502040204020203" pitchFamily="34" charset="0"/>
              </a:rPr>
              <a:t>Business Connectivity</a:t>
            </a:r>
          </a:p>
        </p:txBody>
      </p:sp>
      <p:pic>
        <p:nvPicPr>
          <p:cNvPr id="65" name="Picture 6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10310" y="4574234"/>
            <a:ext cx="492866" cy="492866"/>
          </a:xfrm>
          <a:prstGeom prst="rect">
            <a:avLst/>
          </a:prstGeom>
        </p:spPr>
      </p:pic>
      <p:sp>
        <p:nvSpPr>
          <p:cNvPr id="66" name="TextBox 65"/>
          <p:cNvSpPr txBox="1"/>
          <p:nvPr/>
        </p:nvSpPr>
        <p:spPr>
          <a:xfrm>
            <a:off x="10696657" y="5150641"/>
            <a:ext cx="596621"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Web App</a:t>
            </a:r>
            <a:endParaRPr lang="en-GB" sz="918" kern="0" dirty="0">
              <a:solidFill>
                <a:srgbClr val="505050">
                  <a:lumMod val="50000"/>
                </a:srgbClr>
              </a:solidFill>
            </a:endParaRPr>
          </a:p>
        </p:txBody>
      </p:sp>
      <p:pic>
        <p:nvPicPr>
          <p:cNvPr id="67" name="Picture 6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304040" y="4244494"/>
            <a:ext cx="539785" cy="539785"/>
          </a:xfrm>
          <a:prstGeom prst="rect">
            <a:avLst/>
          </a:prstGeom>
        </p:spPr>
      </p:pic>
      <p:sp>
        <p:nvSpPr>
          <p:cNvPr id="68" name="TextBox 67"/>
          <p:cNvSpPr txBox="1"/>
          <p:nvPr/>
        </p:nvSpPr>
        <p:spPr>
          <a:xfrm>
            <a:off x="11283881" y="4865726"/>
            <a:ext cx="644282"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Mobile App</a:t>
            </a:r>
            <a:endParaRPr lang="en-GB" sz="918" kern="0" dirty="0">
              <a:solidFill>
                <a:srgbClr val="505050">
                  <a:lumMod val="50000"/>
                </a:srgbClr>
              </a:solidFill>
            </a:endParaRPr>
          </a:p>
        </p:txBody>
      </p:sp>
      <p:sp>
        <p:nvSpPr>
          <p:cNvPr id="69" name="TextBox 68"/>
          <p:cNvSpPr txBox="1"/>
          <p:nvPr/>
        </p:nvSpPr>
        <p:spPr>
          <a:xfrm>
            <a:off x="11304040" y="5691016"/>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Logic App</a:t>
            </a:r>
            <a:endParaRPr lang="en-GB" sz="918" kern="0" dirty="0">
              <a:solidFill>
                <a:srgbClr val="505050">
                  <a:lumMod val="50000"/>
                </a:srgbClr>
              </a:solidFill>
            </a:endParaRPr>
          </a:p>
        </p:txBody>
      </p:sp>
      <p:sp>
        <p:nvSpPr>
          <p:cNvPr id="70" name="Freeform 69"/>
          <p:cNvSpPr>
            <a:spLocks noChangeAspect="1" noEditPoints="1"/>
          </p:cNvSpPr>
          <p:nvPr/>
        </p:nvSpPr>
        <p:spPr bwMode="black">
          <a:xfrm>
            <a:off x="10454023" y="4159881"/>
            <a:ext cx="863259" cy="270614"/>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71" name="2   Arrow fg"/>
          <p:cNvCxnSpPr/>
          <p:nvPr/>
        </p:nvCxnSpPr>
        <p:spPr>
          <a:xfrm>
            <a:off x="9900654" y="2490890"/>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72" name="TextBox 71"/>
          <p:cNvSpPr txBox="1"/>
          <p:nvPr/>
        </p:nvSpPr>
        <p:spPr>
          <a:xfrm>
            <a:off x="6479793" y="5099667"/>
            <a:ext cx="1969977" cy="158521"/>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Hot Path Analysis</a:t>
            </a:r>
            <a:endParaRPr lang="en-GB" sz="1122" kern="0" dirty="0">
              <a:solidFill>
                <a:srgbClr val="505050">
                  <a:lumMod val="50000"/>
                </a:srgbClr>
              </a:solidFill>
              <a:latin typeface="Segoe UI Light"/>
            </a:endParaRPr>
          </a:p>
        </p:txBody>
      </p:sp>
      <p:grpSp>
        <p:nvGrpSpPr>
          <p:cNvPr id="73" name="2 Field Gateway"/>
          <p:cNvGrpSpPr/>
          <p:nvPr/>
        </p:nvGrpSpPr>
        <p:grpSpPr>
          <a:xfrm>
            <a:off x="2761327" y="3858212"/>
            <a:ext cx="768983" cy="1063458"/>
            <a:chOff x="1547306" y="5067599"/>
            <a:chExt cx="769091" cy="1063609"/>
          </a:xfrm>
          <a:solidFill>
            <a:srgbClr val="FFFFFF"/>
          </a:solidFill>
        </p:grpSpPr>
        <p:sp>
          <p:nvSpPr>
            <p:cNvPr id="74" name="Rectangle 73"/>
            <p:cNvSpPr/>
            <p:nvPr/>
          </p:nvSpPr>
          <p:spPr bwMode="auto">
            <a:xfrm>
              <a:off x="1547306" y="5067599"/>
              <a:ext cx="769091" cy="1063609"/>
            </a:xfrm>
            <a:prstGeom prst="rect">
              <a:avLst/>
            </a:prstGeom>
            <a:grp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67" fontAlgn="base">
                <a:spcBef>
                  <a:spcPct val="0"/>
                </a:spcBef>
                <a:spcAft>
                  <a:spcPct val="0"/>
                </a:spcAft>
                <a:defRPr/>
              </a:pPr>
              <a:endParaRPr lang="en-US" sz="918" kern="0" spc="-50" dirty="0">
                <a:solidFill>
                  <a:srgbClr val="505050">
                    <a:lumMod val="50000"/>
                  </a:srgbClr>
                </a:solidFill>
                <a:latin typeface="Segoe UI"/>
                <a:ea typeface="Segoe UI" pitchFamily="34" charset="0"/>
                <a:cs typeface="Segoe UI" pitchFamily="34" charset="0"/>
              </a:endParaRPr>
            </a:p>
          </p:txBody>
        </p:sp>
      </p:grpSp>
      <p:sp>
        <p:nvSpPr>
          <p:cNvPr id="76" name="Rectangle 31"/>
          <p:cNvSpPr>
            <a:spLocks noChangeArrowheads="1"/>
          </p:cNvSpPr>
          <p:nvPr/>
        </p:nvSpPr>
        <p:spPr bwMode="auto">
          <a:xfrm>
            <a:off x="3719921" y="3977115"/>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7" name="Rectangle 32"/>
          <p:cNvSpPr>
            <a:spLocks noChangeArrowheads="1"/>
          </p:cNvSpPr>
          <p:nvPr/>
        </p:nvSpPr>
        <p:spPr bwMode="auto">
          <a:xfrm>
            <a:off x="3719921" y="4104817"/>
            <a:ext cx="156571" cy="88884"/>
          </a:xfrm>
          <a:prstGeom prst="rect">
            <a:avLst/>
          </a:prstGeom>
          <a:solidFill>
            <a:srgbClr val="00B294"/>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8" name="Rectangle 33"/>
          <p:cNvSpPr>
            <a:spLocks noChangeArrowheads="1"/>
          </p:cNvSpPr>
          <p:nvPr/>
        </p:nvSpPr>
        <p:spPr bwMode="auto">
          <a:xfrm>
            <a:off x="3719921" y="4240136"/>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9" name="Rectangle 35"/>
          <p:cNvSpPr>
            <a:spLocks noChangeArrowheads="1"/>
          </p:cNvSpPr>
          <p:nvPr/>
        </p:nvSpPr>
        <p:spPr bwMode="auto">
          <a:xfrm>
            <a:off x="4049240" y="4157720"/>
            <a:ext cx="155210" cy="86343"/>
          </a:xfrm>
          <a:prstGeom prst="rect">
            <a:avLst/>
          </a:prstGeom>
          <a:solidFill>
            <a:srgbClr val="442359"/>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80" name="Rectangle 38"/>
          <p:cNvSpPr>
            <a:spLocks noChangeArrowheads="1"/>
          </p:cNvSpPr>
          <p:nvPr/>
        </p:nvSpPr>
        <p:spPr bwMode="auto">
          <a:xfrm>
            <a:off x="3722942" y="4367838"/>
            <a:ext cx="156571" cy="86343"/>
          </a:xfrm>
          <a:prstGeom prst="rect">
            <a:avLst/>
          </a:prstGeom>
          <a:solidFill>
            <a:srgbClr val="FF8C00"/>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81" name="Elbow Connector 80"/>
          <p:cNvCxnSpPr>
            <a:stCxn id="76" idx="3"/>
            <a:endCxn id="79" idx="1"/>
          </p:cNvCxnSpPr>
          <p:nvPr/>
        </p:nvCxnSpPr>
        <p:spPr>
          <a:xfrm>
            <a:off x="3876493" y="4017748"/>
            <a:ext cx="172747" cy="18314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2" name="Elbow Connector 81"/>
          <p:cNvCxnSpPr>
            <a:stCxn id="77" idx="3"/>
            <a:endCxn id="79" idx="1"/>
          </p:cNvCxnSpPr>
          <p:nvPr/>
        </p:nvCxnSpPr>
        <p:spPr>
          <a:xfrm>
            <a:off x="3876493" y="4149258"/>
            <a:ext cx="172747" cy="5163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3" name="Elbow Connector 82"/>
          <p:cNvCxnSpPr>
            <a:stCxn id="78" idx="3"/>
            <a:endCxn id="79" idx="1"/>
          </p:cNvCxnSpPr>
          <p:nvPr/>
        </p:nvCxnSpPr>
        <p:spPr>
          <a:xfrm flipV="1">
            <a:off x="3876493" y="4200892"/>
            <a:ext cx="172747" cy="79877"/>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4" name="Elbow Connector 83"/>
          <p:cNvCxnSpPr>
            <a:stCxn id="80" idx="3"/>
            <a:endCxn id="79" idx="1"/>
          </p:cNvCxnSpPr>
          <p:nvPr/>
        </p:nvCxnSpPr>
        <p:spPr>
          <a:xfrm flipV="1">
            <a:off x="3879513" y="4200892"/>
            <a:ext cx="169727" cy="210117"/>
          </a:xfrm>
          <a:prstGeom prst="bentConnector3">
            <a:avLst>
              <a:gd name="adj1" fmla="val 50000"/>
            </a:avLst>
          </a:prstGeom>
          <a:noFill/>
          <a:ln w="3175" cap="flat" cmpd="sng" algn="ctr">
            <a:solidFill>
              <a:srgbClr val="0072C6"/>
            </a:solidFill>
            <a:prstDash val="solid"/>
            <a:headEnd type="none"/>
            <a:tailEnd type="none"/>
          </a:ln>
          <a:effectLst/>
        </p:spPr>
      </p:cxnSp>
      <p:sp>
        <p:nvSpPr>
          <p:cNvPr id="85" name="2 Device"/>
          <p:cNvSpPr txBox="1"/>
          <p:nvPr/>
        </p:nvSpPr>
        <p:spPr>
          <a:xfrm>
            <a:off x="391656" y="1221648"/>
            <a:ext cx="2164568" cy="686625"/>
          </a:xfrm>
          <a:prstGeom prst="rect">
            <a:avLst/>
          </a:prstGeom>
          <a:solidFill>
            <a:srgbClr val="002050">
              <a:lumMod val="50000"/>
              <a:lumOff val="50000"/>
            </a:srgbClr>
          </a:solidFill>
        </p:spPr>
        <p:txBody>
          <a:bodyPr wrap="square" lIns="91428" tIns="91428" rIns="0" bIns="91428" rtlCol="0">
            <a:spAutoFit/>
          </a:bodyPr>
          <a:lstStyle>
            <a:defPPr>
              <a:defRPr lang="en-US"/>
            </a:defPPr>
            <a:lvl1pPr defTabSz="932597">
              <a:defRPr sz="1600">
                <a:solidFill>
                  <a:schemeClr val="bg2"/>
                </a:solidFill>
              </a:defRPr>
            </a:lvl1pPr>
          </a:lstStyle>
          <a:p>
            <a:pPr defTabSz="792598">
              <a:defRPr/>
            </a:pPr>
            <a:r>
              <a:rPr lang="en-US" sz="1599" kern="0" dirty="0">
                <a:solidFill>
                  <a:srgbClr val="FFFFFF"/>
                </a:solidFill>
                <a:latin typeface="Segoe UI Light" panose="020B0502040204020203" pitchFamily="34" charset="0"/>
                <a:cs typeface="Segoe UI Light" panose="020B0502040204020203" pitchFamily="34" charset="0"/>
              </a:rPr>
              <a:t>Devices </a:t>
            </a:r>
          </a:p>
          <a:p>
            <a:pPr defTabSz="792598">
              <a:defRPr/>
            </a:pPr>
            <a:r>
              <a:rPr lang="en-US" sz="1599" kern="0" dirty="0">
                <a:solidFill>
                  <a:srgbClr val="FFFFFF"/>
                </a:solidFill>
                <a:latin typeface="Segoe UI Light" panose="020B0502040204020203" pitchFamily="34" charset="0"/>
                <a:cs typeface="Segoe UI Light" panose="020B0502040204020203" pitchFamily="34" charset="0"/>
              </a:rPr>
              <a:t>(Linux, Windows, RTOS)</a:t>
            </a:r>
          </a:p>
        </p:txBody>
      </p:sp>
      <p:pic>
        <p:nvPicPr>
          <p:cNvPr id="86" name="Picture 8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01714" y="4105295"/>
            <a:ext cx="374418" cy="344465"/>
          </a:xfrm>
          <a:prstGeom prst="rect">
            <a:avLst/>
          </a:prstGeom>
          <a:effectLst>
            <a:softEdge rad="31750"/>
          </a:effectLst>
        </p:spPr>
      </p:pic>
      <p:sp>
        <p:nvSpPr>
          <p:cNvPr id="87" name="Freeform 86"/>
          <p:cNvSpPr>
            <a:spLocks noChangeAspect="1"/>
          </p:cNvSpPr>
          <p:nvPr/>
        </p:nvSpPr>
        <p:spPr bwMode="auto">
          <a:xfrm rot="5280000">
            <a:off x="5318818" y="368331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2050">
              <a:lumMod val="50000"/>
              <a:lumOff val="50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505050"/>
                  </a:gs>
                  <a:gs pos="100000">
                    <a:srgbClr val="505050"/>
                  </a:gs>
                </a:gsLst>
                <a:lin ang="5400000" scaled="0"/>
              </a:gradFill>
              <a:latin typeface="Segoe UI"/>
            </a:endParaRPr>
          </a:p>
        </p:txBody>
      </p:sp>
      <p:sp>
        <p:nvSpPr>
          <p:cNvPr id="88" name="TextBox 87"/>
          <p:cNvSpPr txBox="1"/>
          <p:nvPr/>
        </p:nvSpPr>
        <p:spPr>
          <a:xfrm>
            <a:off x="5354938" y="4269522"/>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IoT Hub</a:t>
            </a:r>
            <a:endParaRPr lang="en-GB" sz="918" kern="0" dirty="0">
              <a:solidFill>
                <a:srgbClr val="505050">
                  <a:lumMod val="50000"/>
                </a:srgbClr>
              </a:solidFill>
            </a:endParaRPr>
          </a:p>
        </p:txBody>
      </p:sp>
      <p:grpSp>
        <p:nvGrpSpPr>
          <p:cNvPr id="89" name="Group 88"/>
          <p:cNvGrpSpPr/>
          <p:nvPr/>
        </p:nvGrpSpPr>
        <p:grpSpPr>
          <a:xfrm>
            <a:off x="11383731" y="5111571"/>
            <a:ext cx="433920" cy="435539"/>
            <a:chOff x="5737007" y="-3299164"/>
            <a:chExt cx="425450" cy="427038"/>
          </a:xfrm>
          <a:solidFill>
            <a:srgbClr val="002050">
              <a:lumMod val="50000"/>
              <a:lumOff val="50000"/>
            </a:srgbClr>
          </a:solidFill>
        </p:grpSpPr>
        <p:sp>
          <p:nvSpPr>
            <p:cNvPr id="9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1"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pic>
        <p:nvPicPr>
          <p:cNvPr id="92" name="Picture 91"/>
          <p:cNvPicPr>
            <a:picLocks noChangeAspect="1"/>
          </p:cNvPicPr>
          <p:nvPr/>
        </p:nvPicPr>
        <p:blipFill>
          <a:blip r:embed="rId25"/>
          <a:stretch>
            <a:fillRect/>
          </a:stretch>
        </p:blipFill>
        <p:spPr>
          <a:xfrm>
            <a:off x="11265840" y="3572047"/>
            <a:ext cx="544019" cy="553733"/>
          </a:xfrm>
          <a:prstGeom prst="rect">
            <a:avLst/>
          </a:prstGeom>
        </p:spPr>
      </p:pic>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84169" y="3222672"/>
            <a:ext cx="424976" cy="508808"/>
          </a:xfrm>
          <a:prstGeom prst="rect">
            <a:avLst/>
          </a:prstGeom>
          <a:solidFill>
            <a:srgbClr val="FFFFFF"/>
          </a:solidFill>
          <a:ln>
            <a:noFill/>
          </a:ln>
        </p:spPr>
      </p:pic>
      <p:sp>
        <p:nvSpPr>
          <p:cNvPr id="94" name="TextBox 93"/>
          <p:cNvSpPr txBox="1"/>
          <p:nvPr/>
        </p:nvSpPr>
        <p:spPr>
          <a:xfrm>
            <a:off x="10455896" y="3841026"/>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Event Hub</a:t>
            </a:r>
            <a:endParaRPr lang="en-GB" sz="918" kern="0" dirty="0">
              <a:solidFill>
                <a:srgbClr val="505050">
                  <a:lumMod val="50000"/>
                </a:srgbClr>
              </a:solidFill>
            </a:endParaRPr>
          </a:p>
        </p:txBody>
      </p:sp>
      <p:sp>
        <p:nvSpPr>
          <p:cNvPr id="95" name="Rectangle 180"/>
          <p:cNvSpPr>
            <a:spLocks noChangeArrowheads="1"/>
          </p:cNvSpPr>
          <p:nvPr/>
        </p:nvSpPr>
        <p:spPr bwMode="auto">
          <a:xfrm>
            <a:off x="10424942" y="2671284"/>
            <a:ext cx="724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a:t>
            </a:r>
            <a:r>
              <a:rPr lang="en-US" altLang="en-US" sz="1122" kern="0" dirty="0">
                <a:solidFill>
                  <a:srgbClr val="505050">
                    <a:lumMod val="50000"/>
                  </a:srgbClr>
                </a:solidFill>
                <a:latin typeface="Segoe UI" panose="020B0502040204020203" pitchFamily="34" charset="0"/>
              </a:rPr>
              <a:t> </a:t>
            </a:r>
            <a:r>
              <a:rPr lang="en-US" altLang="en-US" sz="918" kern="0" dirty="0">
                <a:solidFill>
                  <a:srgbClr val="505050">
                    <a:lumMod val="50000"/>
                  </a:srgbClr>
                </a:solidFill>
                <a:latin typeface="Segoe UI" panose="020B0502040204020203" pitchFamily="34" charset="0"/>
              </a:rPr>
              <a:t>Kafka</a:t>
            </a:r>
            <a:endParaRPr lang="en-US" altLang="en-US" sz="1836" kern="0" dirty="0">
              <a:solidFill>
                <a:srgbClr val="FFFFFF"/>
              </a:solidFill>
            </a:endParaRPr>
          </a:p>
        </p:txBody>
      </p:sp>
      <p:pic>
        <p:nvPicPr>
          <p:cNvPr id="96" name="Picture 95"/>
          <p:cNvPicPr>
            <a:picLocks noChangeAspect="1"/>
          </p:cNvPicPr>
          <p:nvPr/>
        </p:nvPicPr>
        <p:blipFill>
          <a:blip r:embed="rId27">
            <a:duotone>
              <a:srgbClr val="DC3C00">
                <a:shade val="45000"/>
                <a:satMod val="135000"/>
              </a:srgbClr>
              <a:prstClr val="white"/>
            </a:duotone>
          </a:blip>
          <a:stretch>
            <a:fillRect/>
          </a:stretch>
        </p:blipFill>
        <p:spPr>
          <a:xfrm>
            <a:off x="10608551" y="2221649"/>
            <a:ext cx="281557" cy="420191"/>
          </a:xfrm>
          <a:prstGeom prst="roundRect">
            <a:avLst>
              <a:gd name="adj" fmla="val 8594"/>
            </a:avLst>
          </a:prstGeom>
          <a:solidFill>
            <a:srgbClr val="FFFFFF">
              <a:shade val="85000"/>
            </a:srgbClr>
          </a:solidFill>
          <a:ln>
            <a:noFill/>
          </a:ln>
          <a:effectLst/>
        </p:spPr>
      </p:pic>
      <p:sp>
        <p:nvSpPr>
          <p:cNvPr id="97" name="Rectangle 180"/>
          <p:cNvSpPr>
            <a:spLocks noChangeArrowheads="1"/>
          </p:cNvSpPr>
          <p:nvPr/>
        </p:nvSpPr>
        <p:spPr bwMode="auto">
          <a:xfrm>
            <a:off x="5282630" y="5067100"/>
            <a:ext cx="724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a:t>
            </a:r>
            <a:r>
              <a:rPr lang="en-US" altLang="en-US" sz="1122" kern="0" dirty="0">
                <a:solidFill>
                  <a:srgbClr val="505050">
                    <a:lumMod val="50000"/>
                  </a:srgbClr>
                </a:solidFill>
                <a:latin typeface="Segoe UI" panose="020B0502040204020203" pitchFamily="34" charset="0"/>
              </a:rPr>
              <a:t> </a:t>
            </a:r>
            <a:r>
              <a:rPr lang="en-US" altLang="en-US" sz="918" kern="0" dirty="0">
                <a:solidFill>
                  <a:srgbClr val="505050">
                    <a:lumMod val="50000"/>
                  </a:srgbClr>
                </a:solidFill>
                <a:latin typeface="Segoe UI" panose="020B0502040204020203" pitchFamily="34" charset="0"/>
              </a:rPr>
              <a:t>Kafka</a:t>
            </a:r>
            <a:endParaRPr lang="en-US" altLang="en-US" sz="1836" kern="0" dirty="0">
              <a:solidFill>
                <a:srgbClr val="FFFFFF"/>
              </a:solidFill>
            </a:endParaRPr>
          </a:p>
        </p:txBody>
      </p:sp>
      <p:pic>
        <p:nvPicPr>
          <p:cNvPr id="98" name="Picture 97"/>
          <p:cNvPicPr>
            <a:picLocks noChangeAspect="1"/>
          </p:cNvPicPr>
          <p:nvPr/>
        </p:nvPicPr>
        <p:blipFill>
          <a:blip r:embed="rId27">
            <a:duotone>
              <a:srgbClr val="DC3C00">
                <a:shade val="45000"/>
                <a:satMod val="135000"/>
              </a:srgbClr>
              <a:prstClr val="white"/>
            </a:duotone>
          </a:blip>
          <a:stretch>
            <a:fillRect/>
          </a:stretch>
        </p:blipFill>
        <p:spPr>
          <a:xfrm>
            <a:off x="5466239" y="4617464"/>
            <a:ext cx="281557" cy="420191"/>
          </a:xfrm>
          <a:prstGeom prst="roundRect">
            <a:avLst>
              <a:gd name="adj" fmla="val 8594"/>
            </a:avLst>
          </a:prstGeom>
          <a:solidFill>
            <a:srgbClr val="FFFFFF">
              <a:shade val="85000"/>
            </a:srgbClr>
          </a:solidFill>
          <a:ln>
            <a:noFill/>
          </a:ln>
          <a:effectLst/>
        </p:spPr>
      </p:pic>
      <p:pic>
        <p:nvPicPr>
          <p:cNvPr id="99" name="Picture 98"/>
          <p:cNvPicPr>
            <a:picLocks noChangeAspect="1"/>
          </p:cNvPicPr>
          <p:nvPr/>
        </p:nvPicPr>
        <p:blipFill>
          <a:blip r:embed="rId28"/>
          <a:stretch>
            <a:fillRect/>
          </a:stretch>
        </p:blipFill>
        <p:spPr>
          <a:xfrm>
            <a:off x="8430535" y="5105647"/>
            <a:ext cx="712303" cy="462630"/>
          </a:xfrm>
          <a:prstGeom prst="rect">
            <a:avLst/>
          </a:prstGeom>
        </p:spPr>
      </p:pic>
      <p:sp>
        <p:nvSpPr>
          <p:cNvPr id="100" name="Rectangle 240"/>
          <p:cNvSpPr>
            <a:spLocks noChangeArrowheads="1"/>
          </p:cNvSpPr>
          <p:nvPr/>
        </p:nvSpPr>
        <p:spPr bwMode="auto">
          <a:xfrm>
            <a:off x="8423282" y="5575722"/>
            <a:ext cx="724268" cy="14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 Spark</a:t>
            </a:r>
          </a:p>
        </p:txBody>
      </p:sp>
      <p:pic>
        <p:nvPicPr>
          <p:cNvPr id="101" name="Picture 100"/>
          <p:cNvPicPr>
            <a:picLocks noChangeAspect="1"/>
          </p:cNvPicPr>
          <p:nvPr/>
        </p:nvPicPr>
        <p:blipFill>
          <a:blip r:embed="rId29"/>
          <a:stretch>
            <a:fillRect/>
          </a:stretch>
        </p:blipFill>
        <p:spPr>
          <a:xfrm>
            <a:off x="9353506" y="5531000"/>
            <a:ext cx="435062" cy="378214"/>
          </a:xfrm>
          <a:prstGeom prst="roundRect">
            <a:avLst>
              <a:gd name="adj" fmla="val 8594"/>
            </a:avLst>
          </a:prstGeom>
          <a:solidFill>
            <a:srgbClr val="FFFFFF">
              <a:shade val="85000"/>
            </a:srgbClr>
          </a:solidFill>
          <a:ln>
            <a:noFill/>
          </a:ln>
          <a:effectLst/>
        </p:spPr>
      </p:pic>
      <p:sp>
        <p:nvSpPr>
          <p:cNvPr id="102" name="Rectangle 240"/>
          <p:cNvSpPr>
            <a:spLocks noChangeArrowheads="1"/>
          </p:cNvSpPr>
          <p:nvPr/>
        </p:nvSpPr>
        <p:spPr bwMode="auto">
          <a:xfrm>
            <a:off x="9202777" y="5933897"/>
            <a:ext cx="747157" cy="14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 Storm</a:t>
            </a:r>
          </a:p>
        </p:txBody>
      </p:sp>
      <p:pic>
        <p:nvPicPr>
          <p:cNvPr id="103" name="Picture 102"/>
          <p:cNvPicPr>
            <a:picLocks noChangeAspect="1"/>
          </p:cNvPicPr>
          <p:nvPr/>
        </p:nvPicPr>
        <p:blipFill>
          <a:blip r:embed="rId30"/>
          <a:stretch>
            <a:fillRect/>
          </a:stretch>
        </p:blipFill>
        <p:spPr>
          <a:xfrm>
            <a:off x="9226833" y="3469475"/>
            <a:ext cx="584884" cy="312688"/>
          </a:xfrm>
          <a:prstGeom prst="roundRect">
            <a:avLst>
              <a:gd name="adj" fmla="val 8594"/>
            </a:avLst>
          </a:prstGeom>
          <a:solidFill>
            <a:srgbClr val="FFFFFF">
              <a:shade val="85000"/>
            </a:srgbClr>
          </a:solidFill>
          <a:ln>
            <a:noFill/>
          </a:ln>
          <a:effectLst/>
        </p:spPr>
      </p:pic>
      <p:pic>
        <p:nvPicPr>
          <p:cNvPr id="104" name="Picture 103"/>
          <p:cNvPicPr>
            <a:picLocks noChangeAspect="1"/>
          </p:cNvPicPr>
          <p:nvPr/>
        </p:nvPicPr>
        <p:blipFill>
          <a:blip r:embed="rId31"/>
          <a:stretch>
            <a:fillRect/>
          </a:stretch>
        </p:blipFill>
        <p:spPr>
          <a:xfrm>
            <a:off x="9007921" y="4315083"/>
            <a:ext cx="1018818" cy="231739"/>
          </a:xfrm>
          <a:prstGeom prst="rect">
            <a:avLst/>
          </a:prstGeom>
        </p:spPr>
      </p:pic>
      <p:pic>
        <p:nvPicPr>
          <p:cNvPr id="105" name="Picture 104"/>
          <p:cNvPicPr>
            <a:picLocks noChangeAspect="1"/>
          </p:cNvPicPr>
          <p:nvPr/>
        </p:nvPicPr>
        <p:blipFill>
          <a:blip r:embed="rId32"/>
          <a:stretch>
            <a:fillRect/>
          </a:stretch>
        </p:blipFill>
        <p:spPr>
          <a:xfrm>
            <a:off x="8990279" y="3941455"/>
            <a:ext cx="829552" cy="195586"/>
          </a:xfrm>
          <a:prstGeom prst="rect">
            <a:avLst/>
          </a:prstGeom>
          <a:ln w="3175">
            <a:noFill/>
          </a:ln>
        </p:spPr>
      </p:pic>
      <p:pic>
        <p:nvPicPr>
          <p:cNvPr id="106" name="Picture 105"/>
          <p:cNvPicPr>
            <a:picLocks noChangeAspect="1"/>
          </p:cNvPicPr>
          <p:nvPr/>
        </p:nvPicPr>
        <p:blipFill>
          <a:blip r:embed="rId33"/>
          <a:stretch>
            <a:fillRect/>
          </a:stretch>
        </p:blipFill>
        <p:spPr>
          <a:xfrm>
            <a:off x="7937201" y="4349866"/>
            <a:ext cx="776829" cy="290016"/>
          </a:xfrm>
          <a:prstGeom prst="rect">
            <a:avLst/>
          </a:prstGeom>
          <a:ln w="3175">
            <a:noFill/>
          </a:ln>
        </p:spPr>
      </p:pic>
      <p:pic>
        <p:nvPicPr>
          <p:cNvPr id="107" name="Picture 106"/>
          <p:cNvPicPr>
            <a:picLocks noChangeAspect="1"/>
          </p:cNvPicPr>
          <p:nvPr/>
        </p:nvPicPr>
        <p:blipFill>
          <a:blip r:embed="rId34"/>
          <a:stretch>
            <a:fillRect/>
          </a:stretch>
        </p:blipFill>
        <p:spPr>
          <a:xfrm>
            <a:off x="9504943" y="2552173"/>
            <a:ext cx="450692" cy="358935"/>
          </a:xfrm>
          <a:prstGeom prst="rect">
            <a:avLst/>
          </a:prstGeom>
        </p:spPr>
      </p:pic>
      <p:pic>
        <p:nvPicPr>
          <p:cNvPr id="108" name="Picture 107"/>
          <p:cNvPicPr>
            <a:picLocks noChangeAspect="1"/>
          </p:cNvPicPr>
          <p:nvPr/>
        </p:nvPicPr>
        <p:blipFill>
          <a:blip r:embed="rId35"/>
          <a:stretch>
            <a:fillRect/>
          </a:stretch>
        </p:blipFill>
        <p:spPr>
          <a:xfrm>
            <a:off x="7231430" y="2304121"/>
            <a:ext cx="797472" cy="199367"/>
          </a:xfrm>
          <a:prstGeom prst="rect">
            <a:avLst/>
          </a:prstGeom>
        </p:spPr>
      </p:pic>
      <p:pic>
        <p:nvPicPr>
          <p:cNvPr id="109" name="Picture 108"/>
          <p:cNvPicPr>
            <a:picLocks noChangeAspect="1"/>
          </p:cNvPicPr>
          <p:nvPr/>
        </p:nvPicPr>
        <p:blipFill>
          <a:blip r:embed="rId36"/>
          <a:stretch>
            <a:fillRect/>
          </a:stretch>
        </p:blipFill>
        <p:spPr>
          <a:xfrm>
            <a:off x="8572386" y="2079994"/>
            <a:ext cx="630390" cy="216265"/>
          </a:xfrm>
          <a:prstGeom prst="rect">
            <a:avLst/>
          </a:prstGeom>
        </p:spPr>
      </p:pic>
      <p:pic>
        <p:nvPicPr>
          <p:cNvPr id="110" name="Picture 109"/>
          <p:cNvPicPr>
            <a:picLocks noChangeAspect="1"/>
          </p:cNvPicPr>
          <p:nvPr/>
        </p:nvPicPr>
        <p:blipFill>
          <a:blip r:embed="rId37"/>
          <a:stretch>
            <a:fillRect/>
          </a:stretch>
        </p:blipFill>
        <p:spPr>
          <a:xfrm>
            <a:off x="9279210" y="2046362"/>
            <a:ext cx="561714" cy="366834"/>
          </a:xfrm>
          <a:prstGeom prst="rect">
            <a:avLst/>
          </a:prstGeom>
        </p:spPr>
      </p:pic>
      <p:pic>
        <p:nvPicPr>
          <p:cNvPr id="111" name="Picture 110"/>
          <p:cNvPicPr>
            <a:picLocks noChangeAspect="1"/>
          </p:cNvPicPr>
          <p:nvPr/>
        </p:nvPicPr>
        <p:blipFill>
          <a:blip r:embed="rId38"/>
          <a:stretch>
            <a:fillRect/>
          </a:stretch>
        </p:blipFill>
        <p:spPr>
          <a:xfrm>
            <a:off x="8100660" y="2739837"/>
            <a:ext cx="450856" cy="294471"/>
          </a:xfrm>
          <a:prstGeom prst="rect">
            <a:avLst/>
          </a:prstGeom>
        </p:spPr>
      </p:pic>
      <p:pic>
        <p:nvPicPr>
          <p:cNvPr id="112" name="Picture 111"/>
          <p:cNvPicPr>
            <a:picLocks noChangeAspect="1"/>
          </p:cNvPicPr>
          <p:nvPr/>
        </p:nvPicPr>
        <p:blipFill>
          <a:blip r:embed="rId39"/>
          <a:stretch>
            <a:fillRect/>
          </a:stretch>
        </p:blipFill>
        <p:spPr>
          <a:xfrm>
            <a:off x="7086414" y="1991725"/>
            <a:ext cx="747279" cy="221881"/>
          </a:xfrm>
          <a:prstGeom prst="rect">
            <a:avLst/>
          </a:prstGeom>
        </p:spPr>
      </p:pic>
      <p:pic>
        <p:nvPicPr>
          <p:cNvPr id="113" name="Picture 112"/>
          <p:cNvPicPr>
            <a:picLocks noChangeAspect="1"/>
          </p:cNvPicPr>
          <p:nvPr/>
        </p:nvPicPr>
        <p:blipFill>
          <a:blip r:embed="rId40"/>
          <a:stretch>
            <a:fillRect/>
          </a:stretch>
        </p:blipFill>
        <p:spPr>
          <a:xfrm>
            <a:off x="6556714" y="2862860"/>
            <a:ext cx="532009" cy="160916"/>
          </a:xfrm>
          <a:prstGeom prst="rect">
            <a:avLst/>
          </a:prstGeom>
        </p:spPr>
      </p:pic>
      <p:pic>
        <p:nvPicPr>
          <p:cNvPr id="114" name="Picture 113"/>
          <p:cNvPicPr>
            <a:picLocks noChangeAspect="1"/>
          </p:cNvPicPr>
          <p:nvPr/>
        </p:nvPicPr>
        <p:blipFill>
          <a:blip r:embed="rId41"/>
          <a:stretch>
            <a:fillRect/>
          </a:stretch>
        </p:blipFill>
        <p:spPr>
          <a:xfrm>
            <a:off x="10946467" y="3269868"/>
            <a:ext cx="966953" cy="230227"/>
          </a:xfrm>
          <a:prstGeom prst="rect">
            <a:avLst/>
          </a:prstGeom>
        </p:spPr>
      </p:pic>
      <p:pic>
        <p:nvPicPr>
          <p:cNvPr id="115" name="Picture 114"/>
          <p:cNvPicPr>
            <a:picLocks noChangeAspect="1"/>
          </p:cNvPicPr>
          <p:nvPr/>
        </p:nvPicPr>
        <p:blipFill>
          <a:blip r:embed="rId42"/>
          <a:stretch>
            <a:fillRect/>
          </a:stretch>
        </p:blipFill>
        <p:spPr>
          <a:xfrm>
            <a:off x="11083002" y="2874451"/>
            <a:ext cx="866137" cy="338236"/>
          </a:xfrm>
          <a:prstGeom prst="rect">
            <a:avLst/>
          </a:prstGeom>
        </p:spPr>
      </p:pic>
      <p:pic>
        <p:nvPicPr>
          <p:cNvPr id="116" name="Picture 115"/>
          <p:cNvPicPr>
            <a:picLocks noChangeAspect="1"/>
          </p:cNvPicPr>
          <p:nvPr/>
        </p:nvPicPr>
        <p:blipFill>
          <a:blip r:embed="rId43"/>
          <a:stretch>
            <a:fillRect/>
          </a:stretch>
        </p:blipFill>
        <p:spPr>
          <a:xfrm>
            <a:off x="11511798" y="2327745"/>
            <a:ext cx="372515" cy="349015"/>
          </a:xfrm>
          <a:prstGeom prst="rect">
            <a:avLst/>
          </a:prstGeom>
        </p:spPr>
      </p:pic>
      <p:cxnSp>
        <p:nvCxnSpPr>
          <p:cNvPr id="117" name="2   Arrow fg"/>
          <p:cNvCxnSpPr/>
          <p:nvPr/>
        </p:nvCxnSpPr>
        <p:spPr>
          <a:xfrm>
            <a:off x="9878567" y="4152329"/>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18" name="2   Arrow fg"/>
          <p:cNvCxnSpPr/>
          <p:nvPr/>
        </p:nvCxnSpPr>
        <p:spPr>
          <a:xfrm>
            <a:off x="9875888" y="5660568"/>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Tree>
    <p:extLst>
      <p:ext uri="{BB962C8B-B14F-4D97-AF65-F5344CB8AC3E}">
        <p14:creationId xmlns:p14="http://schemas.microsoft.com/office/powerpoint/2010/main" val="1528071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Gracias</a:t>
            </a:r>
            <a:endParaRPr lang="es-ES" dirty="0"/>
          </a:p>
        </p:txBody>
      </p:sp>
      <p:sp>
        <p:nvSpPr>
          <p:cNvPr id="3" name="Text Placeholder 2"/>
          <p:cNvSpPr>
            <a:spLocks noGrp="1"/>
          </p:cNvSpPr>
          <p:nvPr>
            <p:ph type="body" sz="quarter" idx="13"/>
          </p:nvPr>
        </p:nvSpPr>
        <p:spPr/>
        <p:txBody>
          <a:bodyPr/>
          <a:lstStyle/>
          <a:p>
            <a:r>
              <a:rPr lang="es-ES" dirty="0">
                <a:solidFill>
                  <a:srgbClr val="000000"/>
                </a:solidFill>
              </a:rPr>
              <a:t>http://aka.ms/mts34</a:t>
            </a:r>
            <a:endParaRPr lang="es-ES" dirty="0">
              <a:solidFill>
                <a:srgbClr val="000000"/>
              </a:solidFill>
            </a:endParaRP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IoT</a:t>
            </a:r>
            <a:r>
              <a:rPr lang="es-ES_tradnl" dirty="0"/>
              <a:t> &amp; Big Data for </a:t>
            </a:r>
            <a:r>
              <a:rPr lang="es-ES_tradnl" dirty="0" err="1"/>
              <a:t>Dummies</a:t>
            </a:r>
            <a:endParaRPr lang="es-ES_tradnl" dirty="0"/>
          </a:p>
        </p:txBody>
      </p:sp>
      <p:sp>
        <p:nvSpPr>
          <p:cNvPr id="3" name="Marcador de texto 2"/>
          <p:cNvSpPr>
            <a:spLocks noGrp="1"/>
          </p:cNvSpPr>
          <p:nvPr>
            <p:ph type="body" sz="quarter" idx="14"/>
          </p:nvPr>
        </p:nvSpPr>
        <p:spPr/>
        <p:txBody>
          <a:bodyPr/>
          <a:lstStyle/>
          <a:p>
            <a:r>
              <a:rPr lang="es-ES_tradnl" dirty="0"/>
              <a:t>Yolanda Azcunaga</a:t>
            </a:r>
          </a:p>
          <a:p>
            <a:r>
              <a:rPr lang="es-ES_tradnl" dirty="0"/>
              <a:t>Sergio Guerrero</a:t>
            </a:r>
          </a:p>
        </p:txBody>
      </p:sp>
    </p:spTree>
    <p:extLst>
      <p:ext uri="{BB962C8B-B14F-4D97-AF65-F5344CB8AC3E}">
        <p14:creationId xmlns:p14="http://schemas.microsoft.com/office/powerpoint/2010/main" val="385148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t>
            </a:r>
            <a:r>
              <a:rPr lang="en-US"/>
              <a:t>and takeaways</a:t>
            </a:r>
            <a:br>
              <a:rPr lang="en-US" dirty="0"/>
            </a:br>
            <a:endParaRPr lang="en-US" dirty="0"/>
          </a:p>
        </p:txBody>
      </p:sp>
      <p:sp>
        <p:nvSpPr>
          <p:cNvPr id="5" name="Text Placeholder 4"/>
          <p:cNvSpPr>
            <a:spLocks noGrp="1"/>
          </p:cNvSpPr>
          <p:nvPr>
            <p:ph type="body" sz="quarter" idx="10"/>
          </p:nvPr>
        </p:nvSpPr>
        <p:spPr>
          <a:xfrm>
            <a:off x="274638" y="1540410"/>
            <a:ext cx="11887200" cy="3785652"/>
          </a:xfrm>
        </p:spPr>
        <p:txBody>
          <a:bodyPr/>
          <a:lstStyle/>
          <a:p>
            <a:r>
              <a:rPr lang="en-US" dirty="0"/>
              <a:t>Session objective(s): </a:t>
            </a:r>
          </a:p>
          <a:p>
            <a:pPr marL="457200" lvl="1" indent="-457200">
              <a:buAutoNum type="arabicPeriod"/>
            </a:pPr>
            <a:r>
              <a:rPr lang="en-GB" sz="2400" dirty="0"/>
              <a:t>Learn about Azure </a:t>
            </a:r>
            <a:r>
              <a:rPr lang="en-GB" sz="2400" dirty="0" err="1"/>
              <a:t>IoT</a:t>
            </a:r>
            <a:r>
              <a:rPr lang="en-GB" sz="2400" dirty="0"/>
              <a:t> concepts and Microsoft services around this technology.</a:t>
            </a:r>
          </a:p>
          <a:p>
            <a:pPr marL="457200" lvl="1" indent="-457200">
              <a:buAutoNum type="arabicPeriod"/>
            </a:pPr>
            <a:r>
              <a:rPr lang="en-GB" sz="2400" dirty="0"/>
              <a:t>Introduction to Windows 10 </a:t>
            </a:r>
            <a:r>
              <a:rPr lang="en-GB" sz="2400" dirty="0" err="1"/>
              <a:t>IoT</a:t>
            </a:r>
            <a:r>
              <a:rPr lang="en-GB" sz="2400" dirty="0"/>
              <a:t> and Raspberry Pi 3.</a:t>
            </a:r>
          </a:p>
          <a:p>
            <a:pPr marL="457200" lvl="1" indent="-457200">
              <a:buAutoNum type="arabicPeriod"/>
            </a:pPr>
            <a:r>
              <a:rPr lang="en-GB" sz="2400" dirty="0"/>
              <a:t>Understand what we can do with data that we are going to get.</a:t>
            </a:r>
          </a:p>
          <a:p>
            <a:pPr marL="457200" lvl="1" indent="-457200">
              <a:buAutoNum type="arabicPeriod"/>
            </a:pPr>
            <a:endParaRPr lang="en-GB" dirty="0"/>
          </a:p>
          <a:p>
            <a:r>
              <a:rPr lang="en-US" dirty="0"/>
              <a:t>Key takeaways</a:t>
            </a:r>
          </a:p>
          <a:p>
            <a:pPr marL="457200" indent="-457200">
              <a:buFont typeface="+mj-lt"/>
              <a:buAutoNum type="arabicPeriod"/>
            </a:pPr>
            <a:r>
              <a:rPr lang="en-US" sz="2400" dirty="0">
                <a:latin typeface="+mn-lt"/>
              </a:rPr>
              <a:t>High-level understanding of the capabilities of the Azure </a:t>
            </a:r>
            <a:r>
              <a:rPr lang="en-US" sz="2400" dirty="0" err="1">
                <a:latin typeface="+mn-lt"/>
              </a:rPr>
              <a:t>IoT</a:t>
            </a:r>
            <a:r>
              <a:rPr lang="en-US" sz="2400" dirty="0">
                <a:latin typeface="+mn-lt"/>
              </a:rPr>
              <a:t> platform.</a:t>
            </a:r>
          </a:p>
          <a:p>
            <a:pPr marL="457200" indent="-457200">
              <a:buFont typeface="+mj-lt"/>
              <a:buAutoNum type="arabicPeriod"/>
            </a:pPr>
            <a:r>
              <a:rPr lang="en-US" sz="2400" dirty="0">
                <a:latin typeface="+mn-lt"/>
              </a:rPr>
              <a:t>Insight into how this can be applied in a scenario.</a:t>
            </a:r>
          </a:p>
        </p:txBody>
      </p:sp>
    </p:spTree>
    <p:extLst>
      <p:ext uri="{BB962C8B-B14F-4D97-AF65-F5344CB8AC3E}">
        <p14:creationId xmlns:p14="http://schemas.microsoft.com/office/powerpoint/2010/main" val="12129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519556" y="1393657"/>
            <a:ext cx="7975431" cy="4314434"/>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grpSp>
      <p:sp>
        <p:nvSpPr>
          <p:cNvPr id="25" name="Freeform 21"/>
          <p:cNvSpPr>
            <a:spLocks/>
          </p:cNvSpPr>
          <p:nvPr/>
        </p:nvSpPr>
        <p:spPr bwMode="auto">
          <a:xfrm>
            <a:off x="13473685" y="3118991"/>
            <a:ext cx="887891" cy="868553"/>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useBgFill="1">
        <p:nvSpPr>
          <p:cNvPr id="9" name="DELAY"/>
          <p:cNvSpPr/>
          <p:nvPr/>
        </p:nvSpPr>
        <p:spPr bwMode="auto">
          <a:xfrm>
            <a:off x="12435592" y="-834274"/>
            <a:ext cx="834770" cy="83477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523797" y="3407155"/>
            <a:ext cx="950770" cy="28416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p:nvSpPr>
          <p:cNvPr id="28" name="TextBox 27"/>
          <p:cNvSpPr txBox="1"/>
          <p:nvPr/>
        </p:nvSpPr>
        <p:spPr>
          <a:xfrm>
            <a:off x="7976471"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Why did it </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happen?</a:t>
            </a:r>
          </a:p>
        </p:txBody>
      </p:sp>
      <p:sp>
        <p:nvSpPr>
          <p:cNvPr id="29" name="TextBox 28"/>
          <p:cNvSpPr txBox="1"/>
          <p:nvPr/>
        </p:nvSpPr>
        <p:spPr>
          <a:xfrm>
            <a:off x="9942370"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 will </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happen?</a:t>
            </a:r>
          </a:p>
        </p:txBody>
      </p:sp>
      <p:sp>
        <p:nvSpPr>
          <p:cNvPr id="30" name="TextBox 29"/>
          <p:cNvSpPr txBox="1"/>
          <p:nvPr/>
        </p:nvSpPr>
        <p:spPr>
          <a:xfrm>
            <a:off x="11856025"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 should I do?</a:t>
            </a:r>
          </a:p>
        </p:txBody>
      </p:sp>
      <p:sp>
        <p:nvSpPr>
          <p:cNvPr id="31" name="TextBox 30"/>
          <p:cNvSpPr txBox="1"/>
          <p:nvPr/>
        </p:nvSpPr>
        <p:spPr>
          <a:xfrm>
            <a:off x="6075878"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 happened?</a:t>
            </a:r>
          </a:p>
        </p:txBody>
      </p:sp>
      <p:grpSp>
        <p:nvGrpSpPr>
          <p:cNvPr id="131" name="Group 130"/>
          <p:cNvGrpSpPr/>
          <p:nvPr/>
        </p:nvGrpSpPr>
        <p:grpSpPr>
          <a:xfrm>
            <a:off x="4706938" y="3384990"/>
            <a:ext cx="566737" cy="555625"/>
            <a:chOff x="4706938" y="3267076"/>
            <a:chExt cx="566737" cy="555625"/>
          </a:xfrm>
        </p:grpSpPr>
        <p:sp>
          <p:nvSpPr>
            <p:cNvPr id="49" name="AutoShape 27"/>
            <p:cNvSpPr>
              <a:spLocks noChangeAspect="1" noChangeArrowheads="1" noTextEdit="1"/>
            </p:cNvSpPr>
            <p:nvPr/>
          </p:nvSpPr>
          <p:spPr bwMode="auto">
            <a:xfrm>
              <a:off x="4718050" y="3278188"/>
              <a:ext cx="542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0" name="Freeform 29"/>
            <p:cNvSpPr>
              <a:spLocks/>
            </p:cNvSpPr>
            <p:nvPr/>
          </p:nvSpPr>
          <p:spPr bwMode="auto">
            <a:xfrm>
              <a:off x="4745038" y="3267076"/>
              <a:ext cx="211138" cy="207963"/>
            </a:xfrm>
            <a:custGeom>
              <a:avLst/>
              <a:gdLst>
                <a:gd name="T0" fmla="*/ 80 w 89"/>
                <a:gd name="T1" fmla="*/ 29 h 88"/>
                <a:gd name="T2" fmla="*/ 60 w 89"/>
                <a:gd name="T3" fmla="*/ 80 h 88"/>
                <a:gd name="T4" fmla="*/ 9 w 89"/>
                <a:gd name="T5" fmla="*/ 60 h 88"/>
                <a:gd name="T6" fmla="*/ 29 w 89"/>
                <a:gd name="T7" fmla="*/ 8 h 88"/>
                <a:gd name="T8" fmla="*/ 80 w 89"/>
                <a:gd name="T9" fmla="*/ 29 h 88"/>
              </a:gdLst>
              <a:ahLst/>
              <a:cxnLst>
                <a:cxn ang="0">
                  <a:pos x="T0" y="T1"/>
                </a:cxn>
                <a:cxn ang="0">
                  <a:pos x="T2" y="T3"/>
                </a:cxn>
                <a:cxn ang="0">
                  <a:pos x="T4" y="T5"/>
                </a:cxn>
                <a:cxn ang="0">
                  <a:pos x="T6" y="T7"/>
                </a:cxn>
                <a:cxn ang="0">
                  <a:pos x="T8" y="T9"/>
                </a:cxn>
              </a:cxnLst>
              <a:rect l="0" t="0" r="r" b="b"/>
              <a:pathLst>
                <a:path w="89" h="88">
                  <a:moveTo>
                    <a:pt x="80" y="29"/>
                  </a:moveTo>
                  <a:cubicBezTo>
                    <a:pt x="89" y="49"/>
                    <a:pt x="80" y="72"/>
                    <a:pt x="60" y="80"/>
                  </a:cubicBezTo>
                  <a:cubicBezTo>
                    <a:pt x="40" y="88"/>
                    <a:pt x="17" y="79"/>
                    <a:pt x="9" y="60"/>
                  </a:cubicBezTo>
                  <a:cubicBezTo>
                    <a:pt x="0" y="40"/>
                    <a:pt x="9" y="17"/>
                    <a:pt x="29" y="8"/>
                  </a:cubicBezTo>
                  <a:cubicBezTo>
                    <a:pt x="49" y="0"/>
                    <a:pt x="72"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1" name="Line 30"/>
            <p:cNvSpPr>
              <a:spLocks noChangeShapeType="1"/>
            </p:cNvSpPr>
            <p:nvPr/>
          </p:nvSpPr>
          <p:spPr bwMode="auto">
            <a:xfrm>
              <a:off x="4851400" y="3370263"/>
              <a:ext cx="279400" cy="338138"/>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2" name="Line 31"/>
            <p:cNvSpPr>
              <a:spLocks noChangeShapeType="1"/>
            </p:cNvSpPr>
            <p:nvPr/>
          </p:nvSpPr>
          <p:spPr bwMode="auto">
            <a:xfrm flipV="1">
              <a:off x="4813300" y="3370263"/>
              <a:ext cx="38100" cy="315913"/>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3" name="Line 32"/>
            <p:cNvSpPr>
              <a:spLocks noChangeShapeType="1"/>
            </p:cNvSpPr>
            <p:nvPr/>
          </p:nvSpPr>
          <p:spPr bwMode="auto">
            <a:xfrm flipV="1">
              <a:off x="4813300" y="3430588"/>
              <a:ext cx="355600" cy="255588"/>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4" name="Line 33"/>
            <p:cNvSpPr>
              <a:spLocks noChangeShapeType="1"/>
            </p:cNvSpPr>
            <p:nvPr/>
          </p:nvSpPr>
          <p:spPr bwMode="auto">
            <a:xfrm flipH="1" flipV="1">
              <a:off x="4813300" y="3686176"/>
              <a:ext cx="317500" cy="28575"/>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5" name="Line 34"/>
            <p:cNvSpPr>
              <a:spLocks noChangeShapeType="1"/>
            </p:cNvSpPr>
            <p:nvPr/>
          </p:nvSpPr>
          <p:spPr bwMode="auto">
            <a:xfrm flipV="1">
              <a:off x="5130800" y="3430588"/>
              <a:ext cx="38100" cy="284163"/>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6" name="Freeform 35"/>
            <p:cNvSpPr>
              <a:spLocks/>
            </p:cNvSpPr>
            <p:nvPr/>
          </p:nvSpPr>
          <p:spPr bwMode="auto">
            <a:xfrm>
              <a:off x="5026025" y="3609976"/>
              <a:ext cx="209550" cy="212725"/>
            </a:xfrm>
            <a:custGeom>
              <a:avLst/>
              <a:gdLst>
                <a:gd name="T0" fmla="*/ 80 w 88"/>
                <a:gd name="T1" fmla="*/ 29 h 89"/>
                <a:gd name="T2" fmla="*/ 59 w 88"/>
                <a:gd name="T3" fmla="*/ 80 h 89"/>
                <a:gd name="T4" fmla="*/ 8 w 88"/>
                <a:gd name="T5" fmla="*/ 60 h 89"/>
                <a:gd name="T6" fmla="*/ 29 w 88"/>
                <a:gd name="T7" fmla="*/ 8 h 89"/>
                <a:gd name="T8" fmla="*/ 80 w 88"/>
                <a:gd name="T9" fmla="*/ 29 h 89"/>
              </a:gdLst>
              <a:ahLst/>
              <a:cxnLst>
                <a:cxn ang="0">
                  <a:pos x="T0" y="T1"/>
                </a:cxn>
                <a:cxn ang="0">
                  <a:pos x="T2" y="T3"/>
                </a:cxn>
                <a:cxn ang="0">
                  <a:pos x="T4" y="T5"/>
                </a:cxn>
                <a:cxn ang="0">
                  <a:pos x="T6" y="T7"/>
                </a:cxn>
                <a:cxn ang="0">
                  <a:pos x="T8" y="T9"/>
                </a:cxn>
              </a:cxnLst>
              <a:rect l="0" t="0" r="r" b="b"/>
              <a:pathLst>
                <a:path w="88" h="89">
                  <a:moveTo>
                    <a:pt x="80" y="29"/>
                  </a:moveTo>
                  <a:cubicBezTo>
                    <a:pt x="88" y="49"/>
                    <a:pt x="79" y="72"/>
                    <a:pt x="59" y="80"/>
                  </a:cubicBezTo>
                  <a:cubicBezTo>
                    <a:pt x="40" y="89"/>
                    <a:pt x="17" y="79"/>
                    <a:pt x="8" y="60"/>
                  </a:cubicBezTo>
                  <a:cubicBezTo>
                    <a:pt x="0" y="40"/>
                    <a:pt x="9" y="17"/>
                    <a:pt x="29" y="8"/>
                  </a:cubicBezTo>
                  <a:cubicBezTo>
                    <a:pt x="49" y="0"/>
                    <a:pt x="71"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7" name="Line 36"/>
            <p:cNvSpPr>
              <a:spLocks noChangeShapeType="1"/>
            </p:cNvSpPr>
            <p:nvPr/>
          </p:nvSpPr>
          <p:spPr bwMode="auto">
            <a:xfrm flipH="1" flipV="1">
              <a:off x="4851400" y="3370263"/>
              <a:ext cx="317500" cy="60325"/>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8" name="Freeform 37"/>
            <p:cNvSpPr>
              <a:spLocks/>
            </p:cNvSpPr>
            <p:nvPr/>
          </p:nvSpPr>
          <p:spPr bwMode="auto">
            <a:xfrm>
              <a:off x="4706938" y="3579813"/>
              <a:ext cx="211138" cy="211138"/>
            </a:xfrm>
            <a:custGeom>
              <a:avLst/>
              <a:gdLst>
                <a:gd name="T0" fmla="*/ 80 w 89"/>
                <a:gd name="T1" fmla="*/ 29 h 89"/>
                <a:gd name="T2" fmla="*/ 60 w 89"/>
                <a:gd name="T3" fmla="*/ 81 h 89"/>
                <a:gd name="T4" fmla="*/ 9 w 89"/>
                <a:gd name="T5" fmla="*/ 60 h 89"/>
                <a:gd name="T6" fmla="*/ 29 w 89"/>
                <a:gd name="T7" fmla="*/ 9 h 89"/>
                <a:gd name="T8" fmla="*/ 80 w 89"/>
                <a:gd name="T9" fmla="*/ 29 h 89"/>
              </a:gdLst>
              <a:ahLst/>
              <a:cxnLst>
                <a:cxn ang="0">
                  <a:pos x="T0" y="T1"/>
                </a:cxn>
                <a:cxn ang="0">
                  <a:pos x="T2" y="T3"/>
                </a:cxn>
                <a:cxn ang="0">
                  <a:pos x="T4" y="T5"/>
                </a:cxn>
                <a:cxn ang="0">
                  <a:pos x="T6" y="T7"/>
                </a:cxn>
                <a:cxn ang="0">
                  <a:pos x="T8" y="T9"/>
                </a:cxn>
              </a:cxnLst>
              <a:rect l="0" t="0" r="r" b="b"/>
              <a:pathLst>
                <a:path w="89" h="89">
                  <a:moveTo>
                    <a:pt x="80" y="29"/>
                  </a:moveTo>
                  <a:cubicBezTo>
                    <a:pt x="89" y="49"/>
                    <a:pt x="80" y="72"/>
                    <a:pt x="60" y="81"/>
                  </a:cubicBezTo>
                  <a:cubicBezTo>
                    <a:pt x="40" y="89"/>
                    <a:pt x="17" y="80"/>
                    <a:pt x="9" y="60"/>
                  </a:cubicBezTo>
                  <a:cubicBezTo>
                    <a:pt x="0" y="40"/>
                    <a:pt x="9" y="17"/>
                    <a:pt x="29" y="9"/>
                  </a:cubicBezTo>
                  <a:cubicBezTo>
                    <a:pt x="49" y="0"/>
                    <a:pt x="72" y="10"/>
                    <a:pt x="80"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9" name="Freeform 38"/>
            <p:cNvSpPr>
              <a:spLocks/>
            </p:cNvSpPr>
            <p:nvPr/>
          </p:nvSpPr>
          <p:spPr bwMode="auto">
            <a:xfrm>
              <a:off x="5064125" y="3328988"/>
              <a:ext cx="209550" cy="211138"/>
            </a:xfrm>
            <a:custGeom>
              <a:avLst/>
              <a:gdLst>
                <a:gd name="T0" fmla="*/ 80 w 88"/>
                <a:gd name="T1" fmla="*/ 29 h 89"/>
                <a:gd name="T2" fmla="*/ 59 w 88"/>
                <a:gd name="T3" fmla="*/ 80 h 89"/>
                <a:gd name="T4" fmla="*/ 8 w 88"/>
                <a:gd name="T5" fmla="*/ 60 h 89"/>
                <a:gd name="T6" fmla="*/ 29 w 88"/>
                <a:gd name="T7" fmla="*/ 9 h 89"/>
                <a:gd name="T8" fmla="*/ 80 w 88"/>
                <a:gd name="T9" fmla="*/ 29 h 89"/>
              </a:gdLst>
              <a:ahLst/>
              <a:cxnLst>
                <a:cxn ang="0">
                  <a:pos x="T0" y="T1"/>
                </a:cxn>
                <a:cxn ang="0">
                  <a:pos x="T2" y="T3"/>
                </a:cxn>
                <a:cxn ang="0">
                  <a:pos x="T4" y="T5"/>
                </a:cxn>
                <a:cxn ang="0">
                  <a:pos x="T6" y="T7"/>
                </a:cxn>
                <a:cxn ang="0">
                  <a:pos x="T8" y="T9"/>
                </a:cxn>
              </a:cxnLst>
              <a:rect l="0" t="0" r="r" b="b"/>
              <a:pathLst>
                <a:path w="88" h="89">
                  <a:moveTo>
                    <a:pt x="80" y="29"/>
                  </a:moveTo>
                  <a:cubicBezTo>
                    <a:pt x="88" y="49"/>
                    <a:pt x="79" y="72"/>
                    <a:pt x="59" y="80"/>
                  </a:cubicBezTo>
                  <a:cubicBezTo>
                    <a:pt x="40" y="89"/>
                    <a:pt x="17" y="80"/>
                    <a:pt x="8" y="60"/>
                  </a:cubicBezTo>
                  <a:cubicBezTo>
                    <a:pt x="0" y="40"/>
                    <a:pt x="9" y="17"/>
                    <a:pt x="29" y="9"/>
                  </a:cubicBezTo>
                  <a:cubicBezTo>
                    <a:pt x="48" y="0"/>
                    <a:pt x="71" y="9"/>
                    <a:pt x="80"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0" name="Freeform 39"/>
            <p:cNvSpPr>
              <a:spLocks/>
            </p:cNvSpPr>
            <p:nvPr/>
          </p:nvSpPr>
          <p:spPr bwMode="auto">
            <a:xfrm>
              <a:off x="4892675" y="3440113"/>
              <a:ext cx="211138" cy="207963"/>
            </a:xfrm>
            <a:custGeom>
              <a:avLst/>
              <a:gdLst>
                <a:gd name="T0" fmla="*/ 80 w 89"/>
                <a:gd name="T1" fmla="*/ 29 h 88"/>
                <a:gd name="T2" fmla="*/ 60 w 89"/>
                <a:gd name="T3" fmla="*/ 80 h 88"/>
                <a:gd name="T4" fmla="*/ 9 w 89"/>
                <a:gd name="T5" fmla="*/ 59 h 88"/>
                <a:gd name="T6" fmla="*/ 29 w 89"/>
                <a:gd name="T7" fmla="*/ 8 h 88"/>
                <a:gd name="T8" fmla="*/ 80 w 89"/>
                <a:gd name="T9" fmla="*/ 29 h 88"/>
              </a:gdLst>
              <a:ahLst/>
              <a:cxnLst>
                <a:cxn ang="0">
                  <a:pos x="T0" y="T1"/>
                </a:cxn>
                <a:cxn ang="0">
                  <a:pos x="T2" y="T3"/>
                </a:cxn>
                <a:cxn ang="0">
                  <a:pos x="T4" y="T5"/>
                </a:cxn>
                <a:cxn ang="0">
                  <a:pos x="T6" y="T7"/>
                </a:cxn>
                <a:cxn ang="0">
                  <a:pos x="T8" y="T9"/>
                </a:cxn>
              </a:cxnLst>
              <a:rect l="0" t="0" r="r" b="b"/>
              <a:pathLst>
                <a:path w="89" h="88">
                  <a:moveTo>
                    <a:pt x="80" y="29"/>
                  </a:moveTo>
                  <a:cubicBezTo>
                    <a:pt x="89" y="49"/>
                    <a:pt x="80" y="71"/>
                    <a:pt x="60" y="80"/>
                  </a:cubicBezTo>
                  <a:cubicBezTo>
                    <a:pt x="40" y="88"/>
                    <a:pt x="17" y="79"/>
                    <a:pt x="9" y="59"/>
                  </a:cubicBezTo>
                  <a:cubicBezTo>
                    <a:pt x="0" y="40"/>
                    <a:pt x="9" y="17"/>
                    <a:pt x="29" y="8"/>
                  </a:cubicBezTo>
                  <a:cubicBezTo>
                    <a:pt x="49" y="0"/>
                    <a:pt x="72"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32" name="Group 131"/>
          <p:cNvGrpSpPr/>
          <p:nvPr/>
        </p:nvGrpSpPr>
        <p:grpSpPr>
          <a:xfrm>
            <a:off x="4729162" y="4385690"/>
            <a:ext cx="522288" cy="415925"/>
            <a:chOff x="4727575" y="4337051"/>
            <a:chExt cx="522288" cy="415925"/>
          </a:xfrm>
        </p:grpSpPr>
        <p:sp>
          <p:nvSpPr>
            <p:cNvPr id="62" name="AutoShape 41"/>
            <p:cNvSpPr>
              <a:spLocks noChangeAspect="1" noChangeArrowheads="1" noTextEdit="1"/>
            </p:cNvSpPr>
            <p:nvPr/>
          </p:nvSpPr>
          <p:spPr bwMode="auto">
            <a:xfrm>
              <a:off x="4727575" y="4338638"/>
              <a:ext cx="5222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3" name="Freeform 43"/>
            <p:cNvSpPr>
              <a:spLocks/>
            </p:cNvSpPr>
            <p:nvPr/>
          </p:nvSpPr>
          <p:spPr bwMode="auto">
            <a:xfrm>
              <a:off x="4727575" y="4337051"/>
              <a:ext cx="522288" cy="415925"/>
            </a:xfrm>
            <a:custGeom>
              <a:avLst/>
              <a:gdLst>
                <a:gd name="T0" fmla="*/ 248 w 258"/>
                <a:gd name="T1" fmla="*/ 0 h 206"/>
                <a:gd name="T2" fmla="*/ 10 w 258"/>
                <a:gd name="T3" fmla="*/ 0 h 206"/>
                <a:gd name="T4" fmla="*/ 0 w 258"/>
                <a:gd name="T5" fmla="*/ 10 h 206"/>
                <a:gd name="T6" fmla="*/ 0 w 258"/>
                <a:gd name="T7" fmla="*/ 196 h 206"/>
                <a:gd name="T8" fmla="*/ 10 w 258"/>
                <a:gd name="T9" fmla="*/ 206 h 206"/>
                <a:gd name="T10" fmla="*/ 248 w 258"/>
                <a:gd name="T11" fmla="*/ 206 h 206"/>
                <a:gd name="T12" fmla="*/ 258 w 258"/>
                <a:gd name="T13" fmla="*/ 196 h 206"/>
                <a:gd name="T14" fmla="*/ 258 w 258"/>
                <a:gd name="T15" fmla="*/ 10 h 206"/>
                <a:gd name="T16" fmla="*/ 248 w 258"/>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06">
                  <a:moveTo>
                    <a:pt x="248" y="0"/>
                  </a:moveTo>
                  <a:cubicBezTo>
                    <a:pt x="10" y="0"/>
                    <a:pt x="10" y="0"/>
                    <a:pt x="10" y="0"/>
                  </a:cubicBezTo>
                  <a:cubicBezTo>
                    <a:pt x="2" y="0"/>
                    <a:pt x="0" y="2"/>
                    <a:pt x="0" y="10"/>
                  </a:cubicBezTo>
                  <a:cubicBezTo>
                    <a:pt x="0" y="196"/>
                    <a:pt x="0" y="196"/>
                    <a:pt x="0" y="196"/>
                  </a:cubicBezTo>
                  <a:cubicBezTo>
                    <a:pt x="0" y="204"/>
                    <a:pt x="2" y="206"/>
                    <a:pt x="10" y="206"/>
                  </a:cubicBezTo>
                  <a:cubicBezTo>
                    <a:pt x="248" y="206"/>
                    <a:pt x="248" y="206"/>
                    <a:pt x="248" y="206"/>
                  </a:cubicBezTo>
                  <a:cubicBezTo>
                    <a:pt x="256" y="206"/>
                    <a:pt x="258" y="204"/>
                    <a:pt x="258" y="196"/>
                  </a:cubicBezTo>
                  <a:cubicBezTo>
                    <a:pt x="258" y="10"/>
                    <a:pt x="258" y="10"/>
                    <a:pt x="258" y="10"/>
                  </a:cubicBezTo>
                  <a:cubicBezTo>
                    <a:pt x="258" y="2"/>
                    <a:pt x="256" y="0"/>
                    <a:pt x="248"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4" name="Rectangle 44"/>
            <p:cNvSpPr>
              <a:spLocks noChangeArrowheads="1"/>
            </p:cNvSpPr>
            <p:nvPr/>
          </p:nvSpPr>
          <p:spPr bwMode="auto">
            <a:xfrm>
              <a:off x="4740275" y="4406901"/>
              <a:ext cx="496888" cy="328613"/>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5" name="Oval 45"/>
            <p:cNvSpPr>
              <a:spLocks noChangeArrowheads="1"/>
            </p:cNvSpPr>
            <p:nvPr/>
          </p:nvSpPr>
          <p:spPr bwMode="auto">
            <a:xfrm>
              <a:off x="4741863" y="4346576"/>
              <a:ext cx="52388" cy="52388"/>
            </a:xfrm>
            <a:prstGeom prst="ellipse">
              <a:avLst/>
            </a:prstGeom>
            <a:solidFill>
              <a:srgbClr val="26A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6" name="Freeform 46"/>
            <p:cNvSpPr>
              <a:spLocks/>
            </p:cNvSpPr>
            <p:nvPr/>
          </p:nvSpPr>
          <p:spPr bwMode="auto">
            <a:xfrm>
              <a:off x="4751388" y="4360863"/>
              <a:ext cx="33338" cy="22225"/>
            </a:xfrm>
            <a:custGeom>
              <a:avLst/>
              <a:gdLst>
                <a:gd name="T0" fmla="*/ 8 w 21"/>
                <a:gd name="T1" fmla="*/ 5 h 14"/>
                <a:gd name="T2" fmla="*/ 13 w 21"/>
                <a:gd name="T3" fmla="*/ 0 h 14"/>
                <a:gd name="T4" fmla="*/ 8 w 21"/>
                <a:gd name="T5" fmla="*/ 0 h 14"/>
                <a:gd name="T6" fmla="*/ 0 w 21"/>
                <a:gd name="T7" fmla="*/ 8 h 14"/>
                <a:gd name="T8" fmla="*/ 8 w 21"/>
                <a:gd name="T9" fmla="*/ 14 h 14"/>
                <a:gd name="T10" fmla="*/ 13 w 21"/>
                <a:gd name="T11" fmla="*/ 14 h 14"/>
                <a:gd name="T12" fmla="*/ 8 w 21"/>
                <a:gd name="T13" fmla="*/ 9 h 14"/>
                <a:gd name="T14" fmla="*/ 21 w 21"/>
                <a:gd name="T15" fmla="*/ 9 h 14"/>
                <a:gd name="T16" fmla="*/ 21 w 21"/>
                <a:gd name="T17" fmla="*/ 5 h 14"/>
                <a:gd name="T18" fmla="*/ 8 w 21"/>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8" y="5"/>
                  </a:moveTo>
                  <a:lnTo>
                    <a:pt x="13" y="0"/>
                  </a:lnTo>
                  <a:lnTo>
                    <a:pt x="8" y="0"/>
                  </a:lnTo>
                  <a:lnTo>
                    <a:pt x="0" y="8"/>
                  </a:lnTo>
                  <a:lnTo>
                    <a:pt x="8" y="14"/>
                  </a:lnTo>
                  <a:lnTo>
                    <a:pt x="13" y="14"/>
                  </a:lnTo>
                  <a:lnTo>
                    <a:pt x="8" y="9"/>
                  </a:lnTo>
                  <a:lnTo>
                    <a:pt x="21" y="9"/>
                  </a:lnTo>
                  <a:lnTo>
                    <a:pt x="21" y="5"/>
                  </a:lnTo>
                  <a:lnTo>
                    <a:pt x="8" y="5"/>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7" name="Rectangle 47"/>
            <p:cNvSpPr>
              <a:spLocks noChangeArrowheads="1"/>
            </p:cNvSpPr>
            <p:nvPr/>
          </p:nvSpPr>
          <p:spPr bwMode="auto">
            <a:xfrm>
              <a:off x="4802188" y="4357688"/>
              <a:ext cx="4381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8" name="Freeform 48"/>
            <p:cNvSpPr>
              <a:spLocks/>
            </p:cNvSpPr>
            <p:nvPr/>
          </p:nvSpPr>
          <p:spPr bwMode="auto">
            <a:xfrm>
              <a:off x="5013325" y="4514851"/>
              <a:ext cx="117475" cy="115888"/>
            </a:xfrm>
            <a:custGeom>
              <a:avLst/>
              <a:gdLst>
                <a:gd name="T0" fmla="*/ 29 w 58"/>
                <a:gd name="T1" fmla="*/ 45 h 57"/>
                <a:gd name="T2" fmla="*/ 12 w 58"/>
                <a:gd name="T3" fmla="*/ 29 h 57"/>
                <a:gd name="T4" fmla="*/ 29 w 58"/>
                <a:gd name="T5" fmla="*/ 12 h 57"/>
                <a:gd name="T6" fmla="*/ 29 w 58"/>
                <a:gd name="T7" fmla="*/ 0 h 57"/>
                <a:gd name="T8" fmla="*/ 0 w 58"/>
                <a:gd name="T9" fmla="*/ 29 h 57"/>
                <a:gd name="T10" fmla="*/ 29 w 58"/>
                <a:gd name="T11" fmla="*/ 57 h 57"/>
                <a:gd name="T12" fmla="*/ 58 w 58"/>
                <a:gd name="T13" fmla="*/ 29 h 57"/>
                <a:gd name="T14" fmla="*/ 46 w 58"/>
                <a:gd name="T15" fmla="*/ 29 h 57"/>
                <a:gd name="T16" fmla="*/ 29 w 58"/>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7">
                  <a:moveTo>
                    <a:pt x="29" y="45"/>
                  </a:moveTo>
                  <a:cubicBezTo>
                    <a:pt x="20" y="45"/>
                    <a:pt x="12" y="38"/>
                    <a:pt x="12" y="29"/>
                  </a:cubicBezTo>
                  <a:cubicBezTo>
                    <a:pt x="12" y="19"/>
                    <a:pt x="20" y="12"/>
                    <a:pt x="29" y="12"/>
                  </a:cubicBezTo>
                  <a:cubicBezTo>
                    <a:pt x="29" y="0"/>
                    <a:pt x="29" y="0"/>
                    <a:pt x="29" y="0"/>
                  </a:cubicBezTo>
                  <a:cubicBezTo>
                    <a:pt x="13" y="0"/>
                    <a:pt x="0" y="13"/>
                    <a:pt x="0" y="29"/>
                  </a:cubicBezTo>
                  <a:cubicBezTo>
                    <a:pt x="0" y="44"/>
                    <a:pt x="13" y="57"/>
                    <a:pt x="29" y="57"/>
                  </a:cubicBezTo>
                  <a:cubicBezTo>
                    <a:pt x="45" y="57"/>
                    <a:pt x="58" y="44"/>
                    <a:pt x="58" y="29"/>
                  </a:cubicBezTo>
                  <a:cubicBezTo>
                    <a:pt x="46" y="29"/>
                    <a:pt x="46" y="29"/>
                    <a:pt x="46" y="29"/>
                  </a:cubicBezTo>
                  <a:cubicBezTo>
                    <a:pt x="46" y="38"/>
                    <a:pt x="38" y="45"/>
                    <a:pt x="29" y="4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9" name="Freeform 49"/>
            <p:cNvSpPr>
              <a:spLocks/>
            </p:cNvSpPr>
            <p:nvPr/>
          </p:nvSpPr>
          <p:spPr bwMode="auto">
            <a:xfrm>
              <a:off x="5072063" y="4514851"/>
              <a:ext cx="58738" cy="58738"/>
            </a:xfrm>
            <a:custGeom>
              <a:avLst/>
              <a:gdLst>
                <a:gd name="T0" fmla="*/ 0 w 29"/>
                <a:gd name="T1" fmla="*/ 0 h 29"/>
                <a:gd name="T2" fmla="*/ 0 w 29"/>
                <a:gd name="T3" fmla="*/ 12 h 29"/>
                <a:gd name="T4" fmla="*/ 17 w 29"/>
                <a:gd name="T5" fmla="*/ 29 h 29"/>
                <a:gd name="T6" fmla="*/ 29 w 29"/>
                <a:gd name="T7" fmla="*/ 29 h 29"/>
                <a:gd name="T8" fmla="*/ 0 w 29"/>
                <a:gd name="T9" fmla="*/ 0 h 29"/>
              </a:gdLst>
              <a:ahLst/>
              <a:cxnLst>
                <a:cxn ang="0">
                  <a:pos x="T0" y="T1"/>
                </a:cxn>
                <a:cxn ang="0">
                  <a:pos x="T2" y="T3"/>
                </a:cxn>
                <a:cxn ang="0">
                  <a:pos x="T4" y="T5"/>
                </a:cxn>
                <a:cxn ang="0">
                  <a:pos x="T6" y="T7"/>
                </a:cxn>
                <a:cxn ang="0">
                  <a:pos x="T8" y="T9"/>
                </a:cxn>
              </a:cxnLst>
              <a:rect l="0" t="0" r="r" b="b"/>
              <a:pathLst>
                <a:path w="29" h="29">
                  <a:moveTo>
                    <a:pt x="0" y="0"/>
                  </a:moveTo>
                  <a:cubicBezTo>
                    <a:pt x="0" y="12"/>
                    <a:pt x="0" y="12"/>
                    <a:pt x="0" y="12"/>
                  </a:cubicBezTo>
                  <a:cubicBezTo>
                    <a:pt x="9" y="12"/>
                    <a:pt x="17" y="19"/>
                    <a:pt x="17" y="29"/>
                  </a:cubicBezTo>
                  <a:cubicBezTo>
                    <a:pt x="29" y="29"/>
                    <a:pt x="29" y="29"/>
                    <a:pt x="29" y="29"/>
                  </a:cubicBezTo>
                  <a:cubicBezTo>
                    <a:pt x="29" y="13"/>
                    <a:pt x="16"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0" name="Rectangle 50"/>
            <p:cNvSpPr>
              <a:spLocks noChangeArrowheads="1"/>
            </p:cNvSpPr>
            <p:nvPr/>
          </p:nvSpPr>
          <p:spPr bwMode="auto">
            <a:xfrm>
              <a:off x="4832350" y="4559301"/>
              <a:ext cx="11113" cy="682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1" name="Rectangle 51"/>
            <p:cNvSpPr>
              <a:spLocks noChangeArrowheads="1"/>
            </p:cNvSpPr>
            <p:nvPr/>
          </p:nvSpPr>
          <p:spPr bwMode="auto">
            <a:xfrm>
              <a:off x="4846638" y="4559301"/>
              <a:ext cx="11113" cy="682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2" name="Rectangle 52"/>
            <p:cNvSpPr>
              <a:spLocks noChangeArrowheads="1"/>
            </p:cNvSpPr>
            <p:nvPr/>
          </p:nvSpPr>
          <p:spPr bwMode="auto">
            <a:xfrm>
              <a:off x="4864100" y="4527551"/>
              <a:ext cx="7938"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3" name="Rectangle 53"/>
            <p:cNvSpPr>
              <a:spLocks noChangeArrowheads="1"/>
            </p:cNvSpPr>
            <p:nvPr/>
          </p:nvSpPr>
          <p:spPr bwMode="auto">
            <a:xfrm>
              <a:off x="4876800" y="4545013"/>
              <a:ext cx="11113" cy="8255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4" name="Rectangle 54"/>
            <p:cNvSpPr>
              <a:spLocks noChangeArrowheads="1"/>
            </p:cNvSpPr>
            <p:nvPr/>
          </p:nvSpPr>
          <p:spPr bwMode="auto">
            <a:xfrm>
              <a:off x="4891088" y="4513263"/>
              <a:ext cx="11113" cy="1143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5" name="Rectangle 55"/>
            <p:cNvSpPr>
              <a:spLocks noChangeArrowheads="1"/>
            </p:cNvSpPr>
            <p:nvPr/>
          </p:nvSpPr>
          <p:spPr bwMode="auto">
            <a:xfrm>
              <a:off x="4905375" y="4527551"/>
              <a:ext cx="11113"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6" name="Rectangle 56"/>
            <p:cNvSpPr>
              <a:spLocks noChangeArrowheads="1"/>
            </p:cNvSpPr>
            <p:nvPr/>
          </p:nvSpPr>
          <p:spPr bwMode="auto">
            <a:xfrm>
              <a:off x="4921250" y="4541838"/>
              <a:ext cx="9525" cy="8572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7" name="Rectangle 57"/>
            <p:cNvSpPr>
              <a:spLocks noChangeArrowheads="1"/>
            </p:cNvSpPr>
            <p:nvPr/>
          </p:nvSpPr>
          <p:spPr bwMode="auto">
            <a:xfrm>
              <a:off x="4935538" y="4514851"/>
              <a:ext cx="11113" cy="1127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8" name="Rectangle 58"/>
            <p:cNvSpPr>
              <a:spLocks noChangeArrowheads="1"/>
            </p:cNvSpPr>
            <p:nvPr/>
          </p:nvSpPr>
          <p:spPr bwMode="auto">
            <a:xfrm>
              <a:off x="4949825" y="4527551"/>
              <a:ext cx="11113"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9" name="Rectangle 59"/>
            <p:cNvSpPr>
              <a:spLocks noChangeArrowheads="1"/>
            </p:cNvSpPr>
            <p:nvPr/>
          </p:nvSpPr>
          <p:spPr bwMode="auto">
            <a:xfrm>
              <a:off x="4964113" y="4587876"/>
              <a:ext cx="11113" cy="3968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33" name="Group 132"/>
          <p:cNvGrpSpPr/>
          <p:nvPr/>
        </p:nvGrpSpPr>
        <p:grpSpPr>
          <a:xfrm>
            <a:off x="4795044" y="5246688"/>
            <a:ext cx="390525" cy="509587"/>
            <a:chOff x="4794250" y="5246688"/>
            <a:chExt cx="390525" cy="509587"/>
          </a:xfrm>
        </p:grpSpPr>
        <p:sp>
          <p:nvSpPr>
            <p:cNvPr id="81" name="AutoShape 61"/>
            <p:cNvSpPr>
              <a:spLocks noChangeAspect="1" noChangeArrowheads="1" noTextEdit="1"/>
            </p:cNvSpPr>
            <p:nvPr/>
          </p:nvSpPr>
          <p:spPr bwMode="auto">
            <a:xfrm>
              <a:off x="4794250" y="5246688"/>
              <a:ext cx="3905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2" name="Freeform 63"/>
            <p:cNvSpPr>
              <a:spLocks/>
            </p:cNvSpPr>
            <p:nvPr/>
          </p:nvSpPr>
          <p:spPr bwMode="auto">
            <a:xfrm>
              <a:off x="4795838" y="5246688"/>
              <a:ext cx="387350" cy="509587"/>
            </a:xfrm>
            <a:custGeom>
              <a:avLst/>
              <a:gdLst>
                <a:gd name="T0" fmla="*/ 244 w 244"/>
                <a:gd name="T1" fmla="*/ 0 h 321"/>
                <a:gd name="T2" fmla="*/ 0 w 244"/>
                <a:gd name="T3" fmla="*/ 0 h 321"/>
                <a:gd name="T4" fmla="*/ 0 w 244"/>
                <a:gd name="T5" fmla="*/ 248 h 321"/>
                <a:gd name="T6" fmla="*/ 77 w 244"/>
                <a:gd name="T7" fmla="*/ 321 h 321"/>
                <a:gd name="T8" fmla="*/ 244 w 244"/>
                <a:gd name="T9" fmla="*/ 321 h 321"/>
                <a:gd name="T10" fmla="*/ 244 w 244"/>
                <a:gd name="T11" fmla="*/ 0 h 321"/>
              </a:gdLst>
              <a:ahLst/>
              <a:cxnLst>
                <a:cxn ang="0">
                  <a:pos x="T0" y="T1"/>
                </a:cxn>
                <a:cxn ang="0">
                  <a:pos x="T2" y="T3"/>
                </a:cxn>
                <a:cxn ang="0">
                  <a:pos x="T4" y="T5"/>
                </a:cxn>
                <a:cxn ang="0">
                  <a:pos x="T6" y="T7"/>
                </a:cxn>
                <a:cxn ang="0">
                  <a:pos x="T8" y="T9"/>
                </a:cxn>
                <a:cxn ang="0">
                  <a:pos x="T10" y="T11"/>
                </a:cxn>
              </a:cxnLst>
              <a:rect l="0" t="0" r="r" b="b"/>
              <a:pathLst>
                <a:path w="244" h="321">
                  <a:moveTo>
                    <a:pt x="244" y="0"/>
                  </a:moveTo>
                  <a:lnTo>
                    <a:pt x="0" y="0"/>
                  </a:lnTo>
                  <a:lnTo>
                    <a:pt x="0" y="248"/>
                  </a:lnTo>
                  <a:lnTo>
                    <a:pt x="77" y="321"/>
                  </a:lnTo>
                  <a:lnTo>
                    <a:pt x="244" y="321"/>
                  </a:lnTo>
                  <a:lnTo>
                    <a:pt x="2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3" name="Freeform 64"/>
            <p:cNvSpPr>
              <a:spLocks/>
            </p:cNvSpPr>
            <p:nvPr/>
          </p:nvSpPr>
          <p:spPr bwMode="auto">
            <a:xfrm>
              <a:off x="4795838" y="5640388"/>
              <a:ext cx="122238" cy="115887"/>
            </a:xfrm>
            <a:custGeom>
              <a:avLst/>
              <a:gdLst>
                <a:gd name="T0" fmla="*/ 77 w 77"/>
                <a:gd name="T1" fmla="*/ 0 h 73"/>
                <a:gd name="T2" fmla="*/ 0 w 77"/>
                <a:gd name="T3" fmla="*/ 0 h 73"/>
                <a:gd name="T4" fmla="*/ 77 w 77"/>
                <a:gd name="T5" fmla="*/ 73 h 73"/>
                <a:gd name="T6" fmla="*/ 77 w 77"/>
                <a:gd name="T7" fmla="*/ 0 h 73"/>
              </a:gdLst>
              <a:ahLst/>
              <a:cxnLst>
                <a:cxn ang="0">
                  <a:pos x="T0" y="T1"/>
                </a:cxn>
                <a:cxn ang="0">
                  <a:pos x="T2" y="T3"/>
                </a:cxn>
                <a:cxn ang="0">
                  <a:pos x="T4" y="T5"/>
                </a:cxn>
                <a:cxn ang="0">
                  <a:pos x="T6" y="T7"/>
                </a:cxn>
              </a:cxnLst>
              <a:rect l="0" t="0" r="r" b="b"/>
              <a:pathLst>
                <a:path w="77" h="73">
                  <a:moveTo>
                    <a:pt x="77" y="0"/>
                  </a:moveTo>
                  <a:lnTo>
                    <a:pt x="0" y="0"/>
                  </a:lnTo>
                  <a:lnTo>
                    <a:pt x="77" y="73"/>
                  </a:lnTo>
                  <a:lnTo>
                    <a:pt x="77"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4" name="Line 65"/>
            <p:cNvSpPr>
              <a:spLocks noChangeShapeType="1"/>
            </p:cNvSpPr>
            <p:nvPr/>
          </p:nvSpPr>
          <p:spPr bwMode="auto">
            <a:xfrm>
              <a:off x="4841875" y="5613400"/>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5" name="Line 66"/>
            <p:cNvSpPr>
              <a:spLocks noChangeShapeType="1"/>
            </p:cNvSpPr>
            <p:nvPr/>
          </p:nvSpPr>
          <p:spPr bwMode="auto">
            <a:xfrm>
              <a:off x="4841875" y="5570538"/>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6" name="Line 67"/>
            <p:cNvSpPr>
              <a:spLocks noChangeShapeType="1"/>
            </p:cNvSpPr>
            <p:nvPr/>
          </p:nvSpPr>
          <p:spPr bwMode="auto">
            <a:xfrm>
              <a:off x="4841875" y="5529263"/>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7" name="Line 68"/>
            <p:cNvSpPr>
              <a:spLocks noChangeShapeType="1"/>
            </p:cNvSpPr>
            <p:nvPr/>
          </p:nvSpPr>
          <p:spPr bwMode="auto">
            <a:xfrm>
              <a:off x="4841875" y="5487988"/>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8" name="Line 69"/>
            <p:cNvSpPr>
              <a:spLocks noChangeShapeType="1"/>
            </p:cNvSpPr>
            <p:nvPr/>
          </p:nvSpPr>
          <p:spPr bwMode="auto">
            <a:xfrm>
              <a:off x="4841875" y="5364163"/>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9" name="Line 70"/>
            <p:cNvSpPr>
              <a:spLocks noChangeShapeType="1"/>
            </p:cNvSpPr>
            <p:nvPr/>
          </p:nvSpPr>
          <p:spPr bwMode="auto">
            <a:xfrm>
              <a:off x="4841875" y="5321300"/>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0" name="Line 71"/>
            <p:cNvSpPr>
              <a:spLocks noChangeShapeType="1"/>
            </p:cNvSpPr>
            <p:nvPr/>
          </p:nvSpPr>
          <p:spPr bwMode="auto">
            <a:xfrm>
              <a:off x="5019675" y="5653088"/>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1" name="Line 72"/>
            <p:cNvSpPr>
              <a:spLocks noChangeShapeType="1"/>
            </p:cNvSpPr>
            <p:nvPr/>
          </p:nvSpPr>
          <p:spPr bwMode="auto">
            <a:xfrm>
              <a:off x="5019675" y="569595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2" name="Line 73"/>
            <p:cNvSpPr>
              <a:spLocks noChangeShapeType="1"/>
            </p:cNvSpPr>
            <p:nvPr/>
          </p:nvSpPr>
          <p:spPr bwMode="auto">
            <a:xfrm>
              <a:off x="5019675" y="5487988"/>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3" name="Line 74"/>
            <p:cNvSpPr>
              <a:spLocks noChangeShapeType="1"/>
            </p:cNvSpPr>
            <p:nvPr/>
          </p:nvSpPr>
          <p:spPr bwMode="auto">
            <a:xfrm>
              <a:off x="5019675" y="5446713"/>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4" name="Line 75"/>
            <p:cNvSpPr>
              <a:spLocks noChangeShapeType="1"/>
            </p:cNvSpPr>
            <p:nvPr/>
          </p:nvSpPr>
          <p:spPr bwMode="auto">
            <a:xfrm>
              <a:off x="5019675" y="540385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5" name="Line 76"/>
            <p:cNvSpPr>
              <a:spLocks noChangeShapeType="1"/>
            </p:cNvSpPr>
            <p:nvPr/>
          </p:nvSpPr>
          <p:spPr bwMode="auto">
            <a:xfrm>
              <a:off x="5019675" y="5364163"/>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6" name="Line 77"/>
            <p:cNvSpPr>
              <a:spLocks noChangeShapeType="1"/>
            </p:cNvSpPr>
            <p:nvPr/>
          </p:nvSpPr>
          <p:spPr bwMode="auto">
            <a:xfrm>
              <a:off x="5019675" y="532130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7" name="Rectangle 78"/>
            <p:cNvSpPr>
              <a:spLocks noChangeArrowheads="1"/>
            </p:cNvSpPr>
            <p:nvPr/>
          </p:nvSpPr>
          <p:spPr bwMode="auto">
            <a:xfrm>
              <a:off x="5019675" y="5507038"/>
              <a:ext cx="122238" cy="12541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8" name="Rectangle 79"/>
            <p:cNvSpPr>
              <a:spLocks noChangeArrowheads="1"/>
            </p:cNvSpPr>
            <p:nvPr/>
          </p:nvSpPr>
          <p:spPr bwMode="auto">
            <a:xfrm>
              <a:off x="4837113" y="5386388"/>
              <a:ext cx="125413" cy="8096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04" name="AutoShape 85"/>
          <p:cNvSpPr>
            <a:spLocks noChangeAspect="1" noChangeArrowheads="1" noTextEdit="1"/>
          </p:cNvSpPr>
          <p:nvPr/>
        </p:nvSpPr>
        <p:spPr bwMode="auto">
          <a:xfrm>
            <a:off x="4752975" y="1384300"/>
            <a:ext cx="4730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30" name="Group 129"/>
          <p:cNvGrpSpPr/>
          <p:nvPr/>
        </p:nvGrpSpPr>
        <p:grpSpPr>
          <a:xfrm>
            <a:off x="4755356" y="1384300"/>
            <a:ext cx="469900" cy="538163"/>
            <a:chOff x="4754563" y="1384300"/>
            <a:chExt cx="469900" cy="538163"/>
          </a:xfrm>
        </p:grpSpPr>
        <p:sp>
          <p:nvSpPr>
            <p:cNvPr id="105" name="Freeform 87"/>
            <p:cNvSpPr>
              <a:spLocks/>
            </p:cNvSpPr>
            <p:nvPr/>
          </p:nvSpPr>
          <p:spPr bwMode="auto">
            <a:xfrm>
              <a:off x="4754563" y="1384300"/>
              <a:ext cx="469900" cy="538163"/>
            </a:xfrm>
            <a:custGeom>
              <a:avLst/>
              <a:gdLst>
                <a:gd name="T0" fmla="*/ 2 w 296"/>
                <a:gd name="T1" fmla="*/ 255 h 339"/>
                <a:gd name="T2" fmla="*/ 0 w 296"/>
                <a:gd name="T3" fmla="*/ 85 h 339"/>
                <a:gd name="T4" fmla="*/ 148 w 296"/>
                <a:gd name="T5" fmla="*/ 0 h 339"/>
                <a:gd name="T6" fmla="*/ 296 w 296"/>
                <a:gd name="T7" fmla="*/ 85 h 339"/>
                <a:gd name="T8" fmla="*/ 296 w 296"/>
                <a:gd name="T9" fmla="*/ 254 h 339"/>
                <a:gd name="T10" fmla="*/ 149 w 296"/>
                <a:gd name="T11" fmla="*/ 339 h 339"/>
                <a:gd name="T12" fmla="*/ 2 w 296"/>
                <a:gd name="T13" fmla="*/ 255 h 339"/>
              </a:gdLst>
              <a:ahLst/>
              <a:cxnLst>
                <a:cxn ang="0">
                  <a:pos x="T0" y="T1"/>
                </a:cxn>
                <a:cxn ang="0">
                  <a:pos x="T2" y="T3"/>
                </a:cxn>
                <a:cxn ang="0">
                  <a:pos x="T4" y="T5"/>
                </a:cxn>
                <a:cxn ang="0">
                  <a:pos x="T6" y="T7"/>
                </a:cxn>
                <a:cxn ang="0">
                  <a:pos x="T8" y="T9"/>
                </a:cxn>
                <a:cxn ang="0">
                  <a:pos x="T10" y="T11"/>
                </a:cxn>
                <a:cxn ang="0">
                  <a:pos x="T12" y="T13"/>
                </a:cxn>
              </a:cxnLst>
              <a:rect l="0" t="0" r="r" b="b"/>
              <a:pathLst>
                <a:path w="296" h="339">
                  <a:moveTo>
                    <a:pt x="2" y="255"/>
                  </a:moveTo>
                  <a:lnTo>
                    <a:pt x="0" y="85"/>
                  </a:lnTo>
                  <a:lnTo>
                    <a:pt x="148" y="0"/>
                  </a:lnTo>
                  <a:lnTo>
                    <a:pt x="296" y="85"/>
                  </a:lnTo>
                  <a:lnTo>
                    <a:pt x="296" y="254"/>
                  </a:lnTo>
                  <a:lnTo>
                    <a:pt x="149" y="339"/>
                  </a:lnTo>
                  <a:lnTo>
                    <a:pt x="2" y="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6" name="Freeform 88"/>
            <p:cNvSpPr>
              <a:spLocks/>
            </p:cNvSpPr>
            <p:nvPr/>
          </p:nvSpPr>
          <p:spPr bwMode="auto">
            <a:xfrm>
              <a:off x="4754563" y="1519238"/>
              <a:ext cx="236538" cy="403225"/>
            </a:xfrm>
            <a:custGeom>
              <a:avLst/>
              <a:gdLst>
                <a:gd name="T0" fmla="*/ 0 w 149"/>
                <a:gd name="T1" fmla="*/ 0 h 254"/>
                <a:gd name="T2" fmla="*/ 0 w 149"/>
                <a:gd name="T3" fmla="*/ 0 h 254"/>
                <a:gd name="T4" fmla="*/ 0 w 149"/>
                <a:gd name="T5" fmla="*/ 0 h 254"/>
                <a:gd name="T6" fmla="*/ 2 w 149"/>
                <a:gd name="T7" fmla="*/ 170 h 254"/>
                <a:gd name="T8" fmla="*/ 149 w 149"/>
                <a:gd name="T9" fmla="*/ 254 h 254"/>
                <a:gd name="T10" fmla="*/ 149 w 149"/>
                <a:gd name="T11" fmla="*/ 254 h 254"/>
                <a:gd name="T12" fmla="*/ 148 w 149"/>
                <a:gd name="T13" fmla="*/ 85 h 254"/>
                <a:gd name="T14" fmla="*/ 0 w 149"/>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54">
                  <a:moveTo>
                    <a:pt x="0" y="0"/>
                  </a:moveTo>
                  <a:lnTo>
                    <a:pt x="0" y="0"/>
                  </a:lnTo>
                  <a:lnTo>
                    <a:pt x="0" y="0"/>
                  </a:lnTo>
                  <a:lnTo>
                    <a:pt x="2" y="170"/>
                  </a:lnTo>
                  <a:lnTo>
                    <a:pt x="149" y="254"/>
                  </a:lnTo>
                  <a:lnTo>
                    <a:pt x="149" y="254"/>
                  </a:lnTo>
                  <a:lnTo>
                    <a:pt x="148" y="85"/>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7" name="Freeform 89"/>
            <p:cNvSpPr>
              <a:spLocks/>
            </p:cNvSpPr>
            <p:nvPr/>
          </p:nvSpPr>
          <p:spPr bwMode="auto">
            <a:xfrm>
              <a:off x="4989513" y="1519238"/>
              <a:ext cx="234950" cy="403225"/>
            </a:xfrm>
            <a:custGeom>
              <a:avLst/>
              <a:gdLst>
                <a:gd name="T0" fmla="*/ 148 w 148"/>
                <a:gd name="T1" fmla="*/ 0 h 254"/>
                <a:gd name="T2" fmla="*/ 0 w 148"/>
                <a:gd name="T3" fmla="*/ 85 h 254"/>
                <a:gd name="T4" fmla="*/ 0 w 148"/>
                <a:gd name="T5" fmla="*/ 85 h 254"/>
                <a:gd name="T6" fmla="*/ 1 w 148"/>
                <a:gd name="T7" fmla="*/ 254 h 254"/>
                <a:gd name="T8" fmla="*/ 148 w 148"/>
                <a:gd name="T9" fmla="*/ 169 h 254"/>
                <a:gd name="T10" fmla="*/ 148 w 148"/>
                <a:gd name="T11" fmla="*/ 0 h 254"/>
              </a:gdLst>
              <a:ahLst/>
              <a:cxnLst>
                <a:cxn ang="0">
                  <a:pos x="T0" y="T1"/>
                </a:cxn>
                <a:cxn ang="0">
                  <a:pos x="T2" y="T3"/>
                </a:cxn>
                <a:cxn ang="0">
                  <a:pos x="T4" y="T5"/>
                </a:cxn>
                <a:cxn ang="0">
                  <a:pos x="T6" y="T7"/>
                </a:cxn>
                <a:cxn ang="0">
                  <a:pos x="T8" y="T9"/>
                </a:cxn>
                <a:cxn ang="0">
                  <a:pos x="T10" y="T11"/>
                </a:cxn>
              </a:cxnLst>
              <a:rect l="0" t="0" r="r" b="b"/>
              <a:pathLst>
                <a:path w="148" h="254">
                  <a:moveTo>
                    <a:pt x="148" y="0"/>
                  </a:moveTo>
                  <a:lnTo>
                    <a:pt x="0" y="85"/>
                  </a:lnTo>
                  <a:lnTo>
                    <a:pt x="0" y="85"/>
                  </a:lnTo>
                  <a:lnTo>
                    <a:pt x="1" y="254"/>
                  </a:lnTo>
                  <a:lnTo>
                    <a:pt x="148" y="169"/>
                  </a:lnTo>
                  <a:lnTo>
                    <a:pt x="14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29" name="Group 128"/>
          <p:cNvGrpSpPr/>
          <p:nvPr/>
        </p:nvGrpSpPr>
        <p:grpSpPr>
          <a:xfrm>
            <a:off x="4804459" y="2367538"/>
            <a:ext cx="371695" cy="572377"/>
            <a:chOff x="4065196" y="2311400"/>
            <a:chExt cx="415743" cy="640208"/>
          </a:xfrm>
        </p:grpSpPr>
        <p:sp>
          <p:nvSpPr>
            <p:cNvPr id="102" name="Freeform 83"/>
            <p:cNvSpPr>
              <a:spLocks/>
            </p:cNvSpPr>
            <p:nvPr/>
          </p:nvSpPr>
          <p:spPr bwMode="auto">
            <a:xfrm>
              <a:off x="4065196" y="2311400"/>
              <a:ext cx="415743" cy="640208"/>
            </a:xfrm>
            <a:custGeom>
              <a:avLst/>
              <a:gdLst>
                <a:gd name="T0" fmla="*/ 0 w 1442"/>
                <a:gd name="T1" fmla="*/ 1438 h 2029"/>
                <a:gd name="T2" fmla="*/ 0 w 1442"/>
                <a:gd name="T3" fmla="*/ 1989 h 2029"/>
                <a:gd name="T4" fmla="*/ 41 w 1442"/>
                <a:gd name="T5" fmla="*/ 2029 h 2029"/>
                <a:gd name="T6" fmla="*/ 1415 w 1442"/>
                <a:gd name="T7" fmla="*/ 2029 h 2029"/>
                <a:gd name="T8" fmla="*/ 1442 w 1442"/>
                <a:gd name="T9" fmla="*/ 1989 h 2029"/>
                <a:gd name="T10" fmla="*/ 1442 w 1442"/>
                <a:gd name="T11" fmla="*/ 403 h 2029"/>
                <a:gd name="T12" fmla="*/ 1038 w 1442"/>
                <a:gd name="T13" fmla="*/ 0 h 2029"/>
                <a:gd name="T14" fmla="*/ 41 w 1442"/>
                <a:gd name="T15" fmla="*/ 0 h 2029"/>
                <a:gd name="T16" fmla="*/ 0 w 1442"/>
                <a:gd name="T17" fmla="*/ 27 h 2029"/>
                <a:gd name="T18" fmla="*/ 0 w 1442"/>
                <a:gd name="T19" fmla="*/ 1008 h 2029"/>
                <a:gd name="T20" fmla="*/ 0 w 1442"/>
                <a:gd name="T21" fmla="*/ 1438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2" h="2029">
                  <a:moveTo>
                    <a:pt x="0" y="1438"/>
                  </a:moveTo>
                  <a:cubicBezTo>
                    <a:pt x="0" y="1438"/>
                    <a:pt x="0" y="1948"/>
                    <a:pt x="0" y="1989"/>
                  </a:cubicBezTo>
                  <a:cubicBezTo>
                    <a:pt x="0" y="2029"/>
                    <a:pt x="41" y="2029"/>
                    <a:pt x="41" y="2029"/>
                  </a:cubicBezTo>
                  <a:cubicBezTo>
                    <a:pt x="1415" y="2029"/>
                    <a:pt x="1415" y="2029"/>
                    <a:pt x="1415" y="2029"/>
                  </a:cubicBezTo>
                  <a:cubicBezTo>
                    <a:pt x="1415" y="2029"/>
                    <a:pt x="1442" y="2029"/>
                    <a:pt x="1442" y="1989"/>
                  </a:cubicBezTo>
                  <a:cubicBezTo>
                    <a:pt x="1442" y="1948"/>
                    <a:pt x="1442" y="403"/>
                    <a:pt x="1442" y="403"/>
                  </a:cubicBezTo>
                  <a:cubicBezTo>
                    <a:pt x="1038" y="0"/>
                    <a:pt x="1038" y="0"/>
                    <a:pt x="1038" y="0"/>
                  </a:cubicBezTo>
                  <a:cubicBezTo>
                    <a:pt x="41" y="0"/>
                    <a:pt x="41" y="0"/>
                    <a:pt x="41" y="0"/>
                  </a:cubicBezTo>
                  <a:cubicBezTo>
                    <a:pt x="0" y="27"/>
                    <a:pt x="0" y="27"/>
                    <a:pt x="0" y="27"/>
                  </a:cubicBezTo>
                  <a:cubicBezTo>
                    <a:pt x="0" y="1008"/>
                    <a:pt x="0" y="1008"/>
                    <a:pt x="0" y="1008"/>
                  </a:cubicBezTo>
                  <a:lnTo>
                    <a:pt x="0" y="1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8" name="Rectangle 107"/>
            <p:cNvSpPr/>
            <p:nvPr/>
          </p:nvSpPr>
          <p:spPr>
            <a:xfrm>
              <a:off x="4285040" y="2754259"/>
              <a:ext cx="152400" cy="152400"/>
            </a:xfrm>
            <a:prstGeom prst="rect">
              <a:avLst/>
            </a:prstGeom>
            <a:solidFill>
              <a:schemeClr val="tx2"/>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0" name="Rounded Rectangle 109"/>
            <p:cNvSpPr/>
            <p:nvPr/>
          </p:nvSpPr>
          <p:spPr>
            <a:xfrm>
              <a:off x="4113319" y="2770027"/>
              <a:ext cx="133350" cy="49266"/>
            </a:xfrm>
            <a:prstGeom prst="roundRect">
              <a:avLst/>
            </a:prstGeom>
            <a:solidFill>
              <a:schemeClr val="accent3"/>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1" name="Rounded Rectangle 110"/>
            <p:cNvSpPr/>
            <p:nvPr/>
          </p:nvSpPr>
          <p:spPr>
            <a:xfrm>
              <a:off x="4110537" y="2846227"/>
              <a:ext cx="133350" cy="49266"/>
            </a:xfrm>
            <a:prstGeom prst="roundRect">
              <a:avLst/>
            </a:prstGeom>
            <a:solidFill>
              <a:schemeClr val="accent3"/>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2" name="Oval 111"/>
            <p:cNvSpPr/>
            <p:nvPr/>
          </p:nvSpPr>
          <p:spPr>
            <a:xfrm>
              <a:off x="4106933" y="2642974"/>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3" name="Oval 112"/>
            <p:cNvSpPr/>
            <p:nvPr/>
          </p:nvSpPr>
          <p:spPr>
            <a:xfrm>
              <a:off x="4106933" y="2552460"/>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4" name="Oval 113"/>
            <p:cNvSpPr/>
            <p:nvPr/>
          </p:nvSpPr>
          <p:spPr>
            <a:xfrm>
              <a:off x="4110108" y="2457023"/>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5" name="Oval 114"/>
            <p:cNvSpPr/>
            <p:nvPr/>
          </p:nvSpPr>
          <p:spPr>
            <a:xfrm>
              <a:off x="4321455" y="2376107"/>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6" name="Oval 115"/>
            <p:cNvSpPr/>
            <p:nvPr/>
          </p:nvSpPr>
          <p:spPr>
            <a:xfrm>
              <a:off x="4365068" y="2473986"/>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7" name="Oval 116"/>
            <p:cNvSpPr/>
            <p:nvPr/>
          </p:nvSpPr>
          <p:spPr>
            <a:xfrm>
              <a:off x="4178068" y="2497736"/>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8" name="Oval 117"/>
            <p:cNvSpPr/>
            <p:nvPr/>
          </p:nvSpPr>
          <p:spPr>
            <a:xfrm>
              <a:off x="4255693" y="2577291"/>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9" name="Oval 118"/>
            <p:cNvSpPr/>
            <p:nvPr/>
          </p:nvSpPr>
          <p:spPr>
            <a:xfrm>
              <a:off x="4178068" y="2577291"/>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0" name="Oval 119"/>
            <p:cNvSpPr/>
            <p:nvPr/>
          </p:nvSpPr>
          <p:spPr>
            <a:xfrm>
              <a:off x="4194111" y="2654871"/>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1" name="Oval 120"/>
            <p:cNvSpPr/>
            <p:nvPr/>
          </p:nvSpPr>
          <p:spPr>
            <a:xfrm>
              <a:off x="4365068" y="2577291"/>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2" name="Freeform 121"/>
            <p:cNvSpPr/>
            <p:nvPr/>
          </p:nvSpPr>
          <p:spPr>
            <a:xfrm>
              <a:off x="4065196" y="2486025"/>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3" name="Freeform 122"/>
            <p:cNvSpPr/>
            <p:nvPr/>
          </p:nvSpPr>
          <p:spPr>
            <a:xfrm>
              <a:off x="4065196" y="2580466"/>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4" name="Freeform 123"/>
            <p:cNvSpPr/>
            <p:nvPr/>
          </p:nvSpPr>
          <p:spPr>
            <a:xfrm>
              <a:off x="4065196" y="2669462"/>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5" name="Freeform 124"/>
            <p:cNvSpPr/>
            <p:nvPr/>
          </p:nvSpPr>
          <p:spPr>
            <a:xfrm>
              <a:off x="4065196" y="2339975"/>
              <a:ext cx="250825" cy="66675"/>
            </a:xfrm>
            <a:custGeom>
              <a:avLst/>
              <a:gdLst>
                <a:gd name="connsiteX0" fmla="*/ 0 w 250825"/>
                <a:gd name="connsiteY0" fmla="*/ 0 h 66675"/>
                <a:gd name="connsiteX1" fmla="*/ 69850 w 250825"/>
                <a:gd name="connsiteY1" fmla="*/ 0 h 66675"/>
                <a:gd name="connsiteX2" fmla="*/ 174625 w 250825"/>
                <a:gd name="connsiteY2" fmla="*/ 66675 h 66675"/>
                <a:gd name="connsiteX3" fmla="*/ 250825 w 25082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250825" h="66675">
                  <a:moveTo>
                    <a:pt x="0" y="0"/>
                  </a:moveTo>
                  <a:lnTo>
                    <a:pt x="69850" y="0"/>
                  </a:lnTo>
                  <a:lnTo>
                    <a:pt x="174625" y="66675"/>
                  </a:lnTo>
                  <a:lnTo>
                    <a:pt x="250825" y="66675"/>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6" name="Freeform 125"/>
            <p:cNvSpPr/>
            <p:nvPr/>
          </p:nvSpPr>
          <p:spPr>
            <a:xfrm>
              <a:off x="4065196" y="2390775"/>
              <a:ext cx="304800" cy="114300"/>
            </a:xfrm>
            <a:custGeom>
              <a:avLst/>
              <a:gdLst>
                <a:gd name="connsiteX0" fmla="*/ 0 w 304800"/>
                <a:gd name="connsiteY0" fmla="*/ 0 h 114300"/>
                <a:gd name="connsiteX1" fmla="*/ 69850 w 304800"/>
                <a:gd name="connsiteY1" fmla="*/ 0 h 114300"/>
                <a:gd name="connsiteX2" fmla="*/ 238125 w 304800"/>
                <a:gd name="connsiteY2" fmla="*/ 114300 h 114300"/>
                <a:gd name="connsiteX3" fmla="*/ 304800 w 3048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04800" h="114300">
                  <a:moveTo>
                    <a:pt x="0" y="0"/>
                  </a:moveTo>
                  <a:lnTo>
                    <a:pt x="69850" y="0"/>
                  </a:lnTo>
                  <a:lnTo>
                    <a:pt x="238125" y="114300"/>
                  </a:lnTo>
                  <a:lnTo>
                    <a:pt x="304800" y="11430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7" name="Freeform 126"/>
            <p:cNvSpPr/>
            <p:nvPr/>
          </p:nvSpPr>
          <p:spPr>
            <a:xfrm>
              <a:off x="4407914" y="2603779"/>
              <a:ext cx="73025" cy="0"/>
            </a:xfrm>
            <a:custGeom>
              <a:avLst/>
              <a:gdLst>
                <a:gd name="connsiteX0" fmla="*/ 73025 w 73025"/>
                <a:gd name="connsiteY0" fmla="*/ 0 h 0"/>
                <a:gd name="connsiteX1" fmla="*/ 0 w 73025"/>
                <a:gd name="connsiteY1" fmla="*/ 0 h 0"/>
              </a:gdLst>
              <a:ahLst/>
              <a:cxnLst>
                <a:cxn ang="0">
                  <a:pos x="connsiteX0" y="connsiteY0"/>
                </a:cxn>
                <a:cxn ang="0">
                  <a:pos x="connsiteX1" y="connsiteY1"/>
                </a:cxn>
              </a:cxnLst>
              <a:rect l="l" t="t" r="r" b="b"/>
              <a:pathLst>
                <a:path w="73025">
                  <a:moveTo>
                    <a:pt x="7302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8" name="Freeform 127"/>
            <p:cNvSpPr/>
            <p:nvPr/>
          </p:nvSpPr>
          <p:spPr>
            <a:xfrm>
              <a:off x="4242814" y="2686050"/>
              <a:ext cx="238125" cy="0"/>
            </a:xfrm>
            <a:custGeom>
              <a:avLst/>
              <a:gdLst>
                <a:gd name="connsiteX0" fmla="*/ 238125 w 238125"/>
                <a:gd name="connsiteY0" fmla="*/ 0 h 0"/>
                <a:gd name="connsiteX1" fmla="*/ 0 w 238125"/>
                <a:gd name="connsiteY1" fmla="*/ 0 h 0"/>
              </a:gdLst>
              <a:ahLst/>
              <a:cxnLst>
                <a:cxn ang="0">
                  <a:pos x="connsiteX0" y="connsiteY0"/>
                </a:cxn>
                <a:cxn ang="0">
                  <a:pos x="connsiteX1" y="connsiteY1"/>
                </a:cxn>
              </a:cxnLst>
              <a:rect l="l" t="t" r="r" b="b"/>
              <a:pathLst>
                <a:path w="238125">
                  <a:moveTo>
                    <a:pt x="23812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36" name="AutoShape 91"/>
          <p:cNvSpPr>
            <a:spLocks noChangeAspect="1" noChangeArrowheads="1" noTextEdit="1"/>
          </p:cNvSpPr>
          <p:nvPr/>
        </p:nvSpPr>
        <p:spPr bwMode="auto">
          <a:xfrm>
            <a:off x="6994525" y="3275013"/>
            <a:ext cx="4492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37" name="Freeform 93"/>
          <p:cNvSpPr>
            <a:spLocks/>
          </p:cNvSpPr>
          <p:nvPr/>
        </p:nvSpPr>
        <p:spPr bwMode="auto">
          <a:xfrm>
            <a:off x="6994525" y="3276601"/>
            <a:ext cx="450851" cy="550863"/>
          </a:xfrm>
          <a:custGeom>
            <a:avLst/>
            <a:gdLst>
              <a:gd name="T0" fmla="*/ 197 w 217"/>
              <a:gd name="T1" fmla="*/ 89 h 266"/>
              <a:gd name="T2" fmla="*/ 217 w 217"/>
              <a:gd name="T3" fmla="*/ 97 h 266"/>
              <a:gd name="T4" fmla="*/ 217 w 217"/>
              <a:gd name="T5" fmla="*/ 0 h 266"/>
              <a:gd name="T6" fmla="*/ 37 w 217"/>
              <a:gd name="T7" fmla="*/ 0 h 266"/>
              <a:gd name="T8" fmla="*/ 0 w 217"/>
              <a:gd name="T9" fmla="*/ 38 h 266"/>
              <a:gd name="T10" fmla="*/ 0 w 217"/>
              <a:gd name="T11" fmla="*/ 217 h 266"/>
              <a:gd name="T12" fmla="*/ 83 w 217"/>
              <a:gd name="T13" fmla="*/ 217 h 266"/>
              <a:gd name="T14" fmla="*/ 83 w 217"/>
              <a:gd name="T15" fmla="*/ 217 h 266"/>
              <a:gd name="T16" fmla="*/ 75 w 217"/>
              <a:gd name="T17" fmla="*/ 237 h 266"/>
              <a:gd name="T18" fmla="*/ 105 w 217"/>
              <a:gd name="T19" fmla="*/ 266 h 266"/>
              <a:gd name="T20" fmla="*/ 134 w 217"/>
              <a:gd name="T21" fmla="*/ 237 h 266"/>
              <a:gd name="T22" fmla="*/ 126 w 217"/>
              <a:gd name="T23" fmla="*/ 217 h 266"/>
              <a:gd name="T24" fmla="*/ 126 w 217"/>
              <a:gd name="T25" fmla="*/ 217 h 266"/>
              <a:gd name="T26" fmla="*/ 217 w 217"/>
              <a:gd name="T27" fmla="*/ 217 h 266"/>
              <a:gd name="T28" fmla="*/ 217 w 217"/>
              <a:gd name="T29" fmla="*/ 139 h 266"/>
              <a:gd name="T30" fmla="*/ 197 w 217"/>
              <a:gd name="T31" fmla="*/ 147 h 266"/>
              <a:gd name="T32" fmla="*/ 168 w 217"/>
              <a:gd name="T33" fmla="*/ 118 h 266"/>
              <a:gd name="T34" fmla="*/ 197 w 217"/>
              <a:gd name="T35" fmla="*/ 8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66">
                <a:moveTo>
                  <a:pt x="197" y="89"/>
                </a:moveTo>
                <a:cubicBezTo>
                  <a:pt x="205" y="89"/>
                  <a:pt x="212" y="92"/>
                  <a:pt x="217" y="97"/>
                </a:cubicBezTo>
                <a:cubicBezTo>
                  <a:pt x="217" y="0"/>
                  <a:pt x="217" y="0"/>
                  <a:pt x="217" y="0"/>
                </a:cubicBezTo>
                <a:cubicBezTo>
                  <a:pt x="37" y="0"/>
                  <a:pt x="37" y="0"/>
                  <a:pt x="37" y="0"/>
                </a:cubicBezTo>
                <a:cubicBezTo>
                  <a:pt x="17" y="0"/>
                  <a:pt x="0" y="17"/>
                  <a:pt x="0" y="38"/>
                </a:cubicBezTo>
                <a:cubicBezTo>
                  <a:pt x="0" y="217"/>
                  <a:pt x="0" y="217"/>
                  <a:pt x="0" y="217"/>
                </a:cubicBezTo>
                <a:cubicBezTo>
                  <a:pt x="83" y="217"/>
                  <a:pt x="83" y="217"/>
                  <a:pt x="83" y="217"/>
                </a:cubicBezTo>
                <a:cubicBezTo>
                  <a:pt x="83" y="217"/>
                  <a:pt x="83" y="217"/>
                  <a:pt x="83" y="217"/>
                </a:cubicBezTo>
                <a:cubicBezTo>
                  <a:pt x="78" y="222"/>
                  <a:pt x="75" y="229"/>
                  <a:pt x="75" y="237"/>
                </a:cubicBezTo>
                <a:cubicBezTo>
                  <a:pt x="75" y="253"/>
                  <a:pt x="88" y="266"/>
                  <a:pt x="105" y="266"/>
                </a:cubicBezTo>
                <a:cubicBezTo>
                  <a:pt x="121" y="266"/>
                  <a:pt x="134" y="253"/>
                  <a:pt x="134" y="237"/>
                </a:cubicBezTo>
                <a:cubicBezTo>
                  <a:pt x="134" y="229"/>
                  <a:pt x="131" y="222"/>
                  <a:pt x="126" y="217"/>
                </a:cubicBezTo>
                <a:cubicBezTo>
                  <a:pt x="126" y="217"/>
                  <a:pt x="126" y="217"/>
                  <a:pt x="126" y="217"/>
                </a:cubicBezTo>
                <a:cubicBezTo>
                  <a:pt x="217" y="217"/>
                  <a:pt x="217" y="217"/>
                  <a:pt x="217" y="217"/>
                </a:cubicBezTo>
                <a:cubicBezTo>
                  <a:pt x="217" y="139"/>
                  <a:pt x="217" y="139"/>
                  <a:pt x="217" y="139"/>
                </a:cubicBezTo>
                <a:cubicBezTo>
                  <a:pt x="212" y="144"/>
                  <a:pt x="205" y="147"/>
                  <a:pt x="197" y="147"/>
                </a:cubicBezTo>
                <a:cubicBezTo>
                  <a:pt x="181" y="147"/>
                  <a:pt x="168" y="134"/>
                  <a:pt x="168" y="118"/>
                </a:cubicBezTo>
                <a:cubicBezTo>
                  <a:pt x="168" y="102"/>
                  <a:pt x="181" y="89"/>
                  <a:pt x="197" y="8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39" name="AutoShape 95"/>
          <p:cNvSpPr>
            <a:spLocks noChangeAspect="1" noChangeArrowheads="1" noTextEdit="1"/>
          </p:cNvSpPr>
          <p:nvPr/>
        </p:nvSpPr>
        <p:spPr bwMode="auto">
          <a:xfrm>
            <a:off x="8820150" y="3222625"/>
            <a:ext cx="67627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5" name="Group 154"/>
          <p:cNvGrpSpPr/>
          <p:nvPr/>
        </p:nvGrpSpPr>
        <p:grpSpPr>
          <a:xfrm>
            <a:off x="8820150" y="3222625"/>
            <a:ext cx="677863" cy="417513"/>
            <a:chOff x="8820150" y="3222625"/>
            <a:chExt cx="677863" cy="417513"/>
          </a:xfrm>
        </p:grpSpPr>
        <p:sp>
          <p:nvSpPr>
            <p:cNvPr id="140" name="Freeform 97"/>
            <p:cNvSpPr>
              <a:spLocks/>
            </p:cNvSpPr>
            <p:nvPr/>
          </p:nvSpPr>
          <p:spPr bwMode="auto">
            <a:xfrm>
              <a:off x="9083675" y="3222625"/>
              <a:ext cx="414338" cy="341313"/>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1" name="Freeform 98"/>
            <p:cNvSpPr>
              <a:spLocks/>
            </p:cNvSpPr>
            <p:nvPr/>
          </p:nvSpPr>
          <p:spPr bwMode="auto">
            <a:xfrm>
              <a:off x="8820150" y="3222625"/>
              <a:ext cx="339725" cy="417513"/>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43" name="AutoShape 100"/>
          <p:cNvSpPr>
            <a:spLocks noChangeAspect="1" noChangeArrowheads="1" noTextEdit="1"/>
          </p:cNvSpPr>
          <p:nvPr/>
        </p:nvSpPr>
        <p:spPr bwMode="auto">
          <a:xfrm>
            <a:off x="10693400" y="3233738"/>
            <a:ext cx="6826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4" name="Group 153"/>
          <p:cNvGrpSpPr/>
          <p:nvPr/>
        </p:nvGrpSpPr>
        <p:grpSpPr>
          <a:xfrm>
            <a:off x="10694988" y="3233738"/>
            <a:ext cx="679450" cy="676274"/>
            <a:chOff x="10694988" y="3233738"/>
            <a:chExt cx="679450" cy="676274"/>
          </a:xfrm>
        </p:grpSpPr>
        <p:sp>
          <p:nvSpPr>
            <p:cNvPr id="144" name="Freeform 102"/>
            <p:cNvSpPr>
              <a:spLocks/>
            </p:cNvSpPr>
            <p:nvPr/>
          </p:nvSpPr>
          <p:spPr bwMode="auto">
            <a:xfrm>
              <a:off x="10958513" y="3233738"/>
              <a:ext cx="415925" cy="338137"/>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5" name="Freeform 103"/>
            <p:cNvSpPr>
              <a:spLocks/>
            </p:cNvSpPr>
            <p:nvPr/>
          </p:nvSpPr>
          <p:spPr bwMode="auto">
            <a:xfrm>
              <a:off x="10694988" y="3571875"/>
              <a:ext cx="419100" cy="338137"/>
            </a:xfrm>
            <a:custGeom>
              <a:avLst/>
              <a:gdLst>
                <a:gd name="T0" fmla="*/ 179 w 202"/>
                <a:gd name="T1" fmla="*/ 53 h 164"/>
                <a:gd name="T2" fmla="*/ 164 w 202"/>
                <a:gd name="T3" fmla="*/ 59 h 164"/>
                <a:gd name="T4" fmla="*/ 164 w 202"/>
                <a:gd name="T5" fmla="*/ 59 h 164"/>
                <a:gd name="T6" fmla="*/ 164 w 202"/>
                <a:gd name="T7" fmla="*/ 0 h 164"/>
                <a:gd name="T8" fmla="*/ 95 w 202"/>
                <a:gd name="T9" fmla="*/ 0 h 164"/>
                <a:gd name="T10" fmla="*/ 101 w 202"/>
                <a:gd name="T11" fmla="*/ 15 h 164"/>
                <a:gd name="T12" fmla="*/ 79 w 202"/>
                <a:gd name="T13" fmla="*/ 37 h 164"/>
                <a:gd name="T14" fmla="*/ 57 w 202"/>
                <a:gd name="T15" fmla="*/ 15 h 164"/>
                <a:gd name="T16" fmla="*/ 63 w 202"/>
                <a:gd name="T17" fmla="*/ 0 h 164"/>
                <a:gd name="T18" fmla="*/ 0 w 202"/>
                <a:gd name="T19" fmla="*/ 0 h 164"/>
                <a:gd name="T20" fmla="*/ 0 w 202"/>
                <a:gd name="T21" fmla="*/ 136 h 164"/>
                <a:gd name="T22" fmla="*/ 28 w 202"/>
                <a:gd name="T23" fmla="*/ 164 h 164"/>
                <a:gd name="T24" fmla="*/ 164 w 202"/>
                <a:gd name="T25" fmla="*/ 164 h 164"/>
                <a:gd name="T26" fmla="*/ 164 w 202"/>
                <a:gd name="T27" fmla="*/ 91 h 164"/>
                <a:gd name="T28" fmla="*/ 164 w 202"/>
                <a:gd name="T29" fmla="*/ 91 h 164"/>
                <a:gd name="T30" fmla="*/ 179 w 202"/>
                <a:gd name="T31" fmla="*/ 97 h 164"/>
                <a:gd name="T32" fmla="*/ 202 w 202"/>
                <a:gd name="T33" fmla="*/ 75 h 164"/>
                <a:gd name="T34" fmla="*/ 179 w 202"/>
                <a:gd name="T35"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64">
                  <a:moveTo>
                    <a:pt x="179" y="53"/>
                  </a:moveTo>
                  <a:cubicBezTo>
                    <a:pt x="174" y="53"/>
                    <a:pt x="168" y="55"/>
                    <a:pt x="164" y="59"/>
                  </a:cubicBezTo>
                  <a:cubicBezTo>
                    <a:pt x="164" y="59"/>
                    <a:pt x="164" y="59"/>
                    <a:pt x="164" y="59"/>
                  </a:cubicBezTo>
                  <a:cubicBezTo>
                    <a:pt x="164" y="0"/>
                    <a:pt x="164" y="0"/>
                    <a:pt x="164" y="0"/>
                  </a:cubicBezTo>
                  <a:cubicBezTo>
                    <a:pt x="95" y="0"/>
                    <a:pt x="95" y="0"/>
                    <a:pt x="95" y="0"/>
                  </a:cubicBezTo>
                  <a:cubicBezTo>
                    <a:pt x="99" y="4"/>
                    <a:pt x="101" y="9"/>
                    <a:pt x="101" y="15"/>
                  </a:cubicBezTo>
                  <a:cubicBezTo>
                    <a:pt x="101" y="27"/>
                    <a:pt x="91" y="37"/>
                    <a:pt x="79" y="37"/>
                  </a:cubicBezTo>
                  <a:cubicBezTo>
                    <a:pt x="67" y="37"/>
                    <a:pt x="57" y="27"/>
                    <a:pt x="57" y="15"/>
                  </a:cubicBezTo>
                  <a:cubicBezTo>
                    <a:pt x="57" y="9"/>
                    <a:pt x="59" y="4"/>
                    <a:pt x="63" y="0"/>
                  </a:cubicBezTo>
                  <a:cubicBezTo>
                    <a:pt x="0" y="0"/>
                    <a:pt x="0" y="0"/>
                    <a:pt x="0" y="0"/>
                  </a:cubicBezTo>
                  <a:cubicBezTo>
                    <a:pt x="0" y="136"/>
                    <a:pt x="0" y="136"/>
                    <a:pt x="0" y="136"/>
                  </a:cubicBezTo>
                  <a:cubicBezTo>
                    <a:pt x="0" y="151"/>
                    <a:pt x="13" y="164"/>
                    <a:pt x="28" y="164"/>
                  </a:cubicBezTo>
                  <a:cubicBezTo>
                    <a:pt x="164" y="164"/>
                    <a:pt x="164" y="164"/>
                    <a:pt x="164" y="164"/>
                  </a:cubicBezTo>
                  <a:cubicBezTo>
                    <a:pt x="164" y="91"/>
                    <a:pt x="164" y="91"/>
                    <a:pt x="164" y="91"/>
                  </a:cubicBezTo>
                  <a:cubicBezTo>
                    <a:pt x="164" y="91"/>
                    <a:pt x="164" y="91"/>
                    <a:pt x="164" y="91"/>
                  </a:cubicBezTo>
                  <a:cubicBezTo>
                    <a:pt x="168" y="94"/>
                    <a:pt x="174" y="97"/>
                    <a:pt x="179" y="97"/>
                  </a:cubicBezTo>
                  <a:cubicBezTo>
                    <a:pt x="192" y="97"/>
                    <a:pt x="202" y="87"/>
                    <a:pt x="202" y="75"/>
                  </a:cubicBezTo>
                  <a:cubicBezTo>
                    <a:pt x="202" y="62"/>
                    <a:pt x="192" y="53"/>
                    <a:pt x="179"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6" name="Freeform 104"/>
            <p:cNvSpPr>
              <a:spLocks/>
            </p:cNvSpPr>
            <p:nvPr/>
          </p:nvSpPr>
          <p:spPr bwMode="auto">
            <a:xfrm>
              <a:off x="10694988" y="3233738"/>
              <a:ext cx="339725" cy="414337"/>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48" name="AutoShape 106"/>
          <p:cNvSpPr>
            <a:spLocks noChangeAspect="1" noChangeArrowheads="1" noTextEdit="1"/>
          </p:cNvSpPr>
          <p:nvPr/>
        </p:nvSpPr>
        <p:spPr bwMode="auto">
          <a:xfrm>
            <a:off x="12633325" y="3233738"/>
            <a:ext cx="6762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3" name="Group 152"/>
          <p:cNvGrpSpPr/>
          <p:nvPr/>
        </p:nvGrpSpPr>
        <p:grpSpPr>
          <a:xfrm>
            <a:off x="12631738" y="3233738"/>
            <a:ext cx="677862" cy="676274"/>
            <a:chOff x="12631738" y="3233738"/>
            <a:chExt cx="677862" cy="676274"/>
          </a:xfrm>
        </p:grpSpPr>
        <p:sp>
          <p:nvSpPr>
            <p:cNvPr id="149" name="Freeform 108"/>
            <p:cNvSpPr>
              <a:spLocks/>
            </p:cNvSpPr>
            <p:nvPr/>
          </p:nvSpPr>
          <p:spPr bwMode="auto">
            <a:xfrm>
              <a:off x="12893675" y="3233738"/>
              <a:ext cx="415925" cy="338137"/>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0" name="Freeform 109"/>
            <p:cNvSpPr>
              <a:spLocks/>
            </p:cNvSpPr>
            <p:nvPr/>
          </p:nvSpPr>
          <p:spPr bwMode="auto">
            <a:xfrm>
              <a:off x="12631738" y="3571875"/>
              <a:ext cx="417513" cy="338137"/>
            </a:xfrm>
            <a:custGeom>
              <a:avLst/>
              <a:gdLst>
                <a:gd name="T0" fmla="*/ 179 w 202"/>
                <a:gd name="T1" fmla="*/ 53 h 164"/>
                <a:gd name="T2" fmla="*/ 164 w 202"/>
                <a:gd name="T3" fmla="*/ 59 h 164"/>
                <a:gd name="T4" fmla="*/ 164 w 202"/>
                <a:gd name="T5" fmla="*/ 59 h 164"/>
                <a:gd name="T6" fmla="*/ 164 w 202"/>
                <a:gd name="T7" fmla="*/ 0 h 164"/>
                <a:gd name="T8" fmla="*/ 95 w 202"/>
                <a:gd name="T9" fmla="*/ 0 h 164"/>
                <a:gd name="T10" fmla="*/ 101 w 202"/>
                <a:gd name="T11" fmla="*/ 15 h 164"/>
                <a:gd name="T12" fmla="*/ 79 w 202"/>
                <a:gd name="T13" fmla="*/ 37 h 164"/>
                <a:gd name="T14" fmla="*/ 57 w 202"/>
                <a:gd name="T15" fmla="*/ 15 h 164"/>
                <a:gd name="T16" fmla="*/ 63 w 202"/>
                <a:gd name="T17" fmla="*/ 0 h 164"/>
                <a:gd name="T18" fmla="*/ 0 w 202"/>
                <a:gd name="T19" fmla="*/ 0 h 164"/>
                <a:gd name="T20" fmla="*/ 0 w 202"/>
                <a:gd name="T21" fmla="*/ 136 h 164"/>
                <a:gd name="T22" fmla="*/ 28 w 202"/>
                <a:gd name="T23" fmla="*/ 164 h 164"/>
                <a:gd name="T24" fmla="*/ 164 w 202"/>
                <a:gd name="T25" fmla="*/ 164 h 164"/>
                <a:gd name="T26" fmla="*/ 164 w 202"/>
                <a:gd name="T27" fmla="*/ 91 h 164"/>
                <a:gd name="T28" fmla="*/ 164 w 202"/>
                <a:gd name="T29" fmla="*/ 91 h 164"/>
                <a:gd name="T30" fmla="*/ 179 w 202"/>
                <a:gd name="T31" fmla="*/ 97 h 164"/>
                <a:gd name="T32" fmla="*/ 202 w 202"/>
                <a:gd name="T33" fmla="*/ 75 h 164"/>
                <a:gd name="T34" fmla="*/ 179 w 202"/>
                <a:gd name="T35"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64">
                  <a:moveTo>
                    <a:pt x="179" y="53"/>
                  </a:moveTo>
                  <a:cubicBezTo>
                    <a:pt x="174" y="53"/>
                    <a:pt x="168" y="55"/>
                    <a:pt x="164" y="59"/>
                  </a:cubicBezTo>
                  <a:cubicBezTo>
                    <a:pt x="164" y="59"/>
                    <a:pt x="164" y="59"/>
                    <a:pt x="164" y="59"/>
                  </a:cubicBezTo>
                  <a:cubicBezTo>
                    <a:pt x="164" y="0"/>
                    <a:pt x="164" y="0"/>
                    <a:pt x="164" y="0"/>
                  </a:cubicBezTo>
                  <a:cubicBezTo>
                    <a:pt x="95" y="0"/>
                    <a:pt x="95" y="0"/>
                    <a:pt x="95" y="0"/>
                  </a:cubicBezTo>
                  <a:cubicBezTo>
                    <a:pt x="99" y="4"/>
                    <a:pt x="101" y="9"/>
                    <a:pt x="101" y="15"/>
                  </a:cubicBezTo>
                  <a:cubicBezTo>
                    <a:pt x="101" y="27"/>
                    <a:pt x="91" y="37"/>
                    <a:pt x="79" y="37"/>
                  </a:cubicBezTo>
                  <a:cubicBezTo>
                    <a:pt x="67" y="37"/>
                    <a:pt x="57" y="27"/>
                    <a:pt x="57" y="15"/>
                  </a:cubicBezTo>
                  <a:cubicBezTo>
                    <a:pt x="57" y="9"/>
                    <a:pt x="59" y="4"/>
                    <a:pt x="63" y="0"/>
                  </a:cubicBezTo>
                  <a:cubicBezTo>
                    <a:pt x="0" y="0"/>
                    <a:pt x="0" y="0"/>
                    <a:pt x="0" y="0"/>
                  </a:cubicBezTo>
                  <a:cubicBezTo>
                    <a:pt x="0" y="136"/>
                    <a:pt x="0" y="136"/>
                    <a:pt x="0" y="136"/>
                  </a:cubicBezTo>
                  <a:cubicBezTo>
                    <a:pt x="0" y="151"/>
                    <a:pt x="13" y="164"/>
                    <a:pt x="28" y="164"/>
                  </a:cubicBezTo>
                  <a:cubicBezTo>
                    <a:pt x="164" y="164"/>
                    <a:pt x="164" y="164"/>
                    <a:pt x="164" y="164"/>
                  </a:cubicBezTo>
                  <a:cubicBezTo>
                    <a:pt x="164" y="91"/>
                    <a:pt x="164" y="91"/>
                    <a:pt x="164" y="91"/>
                  </a:cubicBezTo>
                  <a:cubicBezTo>
                    <a:pt x="164" y="91"/>
                    <a:pt x="164" y="91"/>
                    <a:pt x="164" y="91"/>
                  </a:cubicBezTo>
                  <a:cubicBezTo>
                    <a:pt x="168" y="94"/>
                    <a:pt x="174" y="97"/>
                    <a:pt x="179" y="97"/>
                  </a:cubicBezTo>
                  <a:cubicBezTo>
                    <a:pt x="192" y="97"/>
                    <a:pt x="202" y="87"/>
                    <a:pt x="202" y="75"/>
                  </a:cubicBezTo>
                  <a:cubicBezTo>
                    <a:pt x="202" y="62"/>
                    <a:pt x="192" y="53"/>
                    <a:pt x="179"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1" name="Freeform 110"/>
            <p:cNvSpPr>
              <a:spLocks/>
            </p:cNvSpPr>
            <p:nvPr/>
          </p:nvSpPr>
          <p:spPr bwMode="auto">
            <a:xfrm>
              <a:off x="12969875" y="3495675"/>
              <a:ext cx="339725" cy="414337"/>
            </a:xfrm>
            <a:custGeom>
              <a:avLst/>
              <a:gdLst>
                <a:gd name="T0" fmla="*/ 80 w 164"/>
                <a:gd name="T1" fmla="*/ 37 h 201"/>
                <a:gd name="T2" fmla="*/ 87 w 164"/>
                <a:gd name="T3" fmla="*/ 22 h 201"/>
                <a:gd name="T4" fmla="*/ 65 w 164"/>
                <a:gd name="T5" fmla="*/ 0 h 201"/>
                <a:gd name="T6" fmla="*/ 42 w 164"/>
                <a:gd name="T7" fmla="*/ 22 h 201"/>
                <a:gd name="T8" fmla="*/ 49 w 164"/>
                <a:gd name="T9" fmla="*/ 37 h 201"/>
                <a:gd name="T10" fmla="*/ 0 w 164"/>
                <a:gd name="T11" fmla="*/ 37 h 201"/>
                <a:gd name="T12" fmla="*/ 0 w 164"/>
                <a:gd name="T13" fmla="*/ 96 h 201"/>
                <a:gd name="T14" fmla="*/ 15 w 164"/>
                <a:gd name="T15" fmla="*/ 90 h 201"/>
                <a:gd name="T16" fmla="*/ 38 w 164"/>
                <a:gd name="T17" fmla="*/ 112 h 201"/>
                <a:gd name="T18" fmla="*/ 15 w 164"/>
                <a:gd name="T19" fmla="*/ 134 h 201"/>
                <a:gd name="T20" fmla="*/ 0 w 164"/>
                <a:gd name="T21" fmla="*/ 128 h 201"/>
                <a:gd name="T22" fmla="*/ 0 w 164"/>
                <a:gd name="T23" fmla="*/ 201 h 201"/>
                <a:gd name="T24" fmla="*/ 137 w 164"/>
                <a:gd name="T25" fmla="*/ 201 h 201"/>
                <a:gd name="T26" fmla="*/ 164 w 164"/>
                <a:gd name="T27" fmla="*/ 179 h 201"/>
                <a:gd name="T28" fmla="*/ 164 w 164"/>
                <a:gd name="T29" fmla="*/ 37 h 201"/>
                <a:gd name="T30" fmla="*/ 80 w 164"/>
                <a:gd name="T31"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4" h="201">
                  <a:moveTo>
                    <a:pt x="80" y="37"/>
                  </a:moveTo>
                  <a:cubicBezTo>
                    <a:pt x="84" y="33"/>
                    <a:pt x="87" y="28"/>
                    <a:pt x="87" y="22"/>
                  </a:cubicBezTo>
                  <a:cubicBezTo>
                    <a:pt x="87" y="10"/>
                    <a:pt x="77" y="0"/>
                    <a:pt x="65" y="0"/>
                  </a:cubicBezTo>
                  <a:cubicBezTo>
                    <a:pt x="52" y="0"/>
                    <a:pt x="42" y="10"/>
                    <a:pt x="42" y="22"/>
                  </a:cubicBezTo>
                  <a:cubicBezTo>
                    <a:pt x="42" y="28"/>
                    <a:pt x="45" y="33"/>
                    <a:pt x="49" y="37"/>
                  </a:cubicBezTo>
                  <a:cubicBezTo>
                    <a:pt x="0" y="37"/>
                    <a:pt x="0" y="37"/>
                    <a:pt x="0" y="37"/>
                  </a:cubicBezTo>
                  <a:cubicBezTo>
                    <a:pt x="0" y="96"/>
                    <a:pt x="0" y="96"/>
                    <a:pt x="0" y="96"/>
                  </a:cubicBezTo>
                  <a:cubicBezTo>
                    <a:pt x="4" y="92"/>
                    <a:pt x="10" y="90"/>
                    <a:pt x="15" y="90"/>
                  </a:cubicBezTo>
                  <a:cubicBezTo>
                    <a:pt x="28" y="90"/>
                    <a:pt x="38" y="99"/>
                    <a:pt x="38" y="112"/>
                  </a:cubicBezTo>
                  <a:cubicBezTo>
                    <a:pt x="38" y="124"/>
                    <a:pt x="28" y="134"/>
                    <a:pt x="15" y="134"/>
                  </a:cubicBezTo>
                  <a:cubicBezTo>
                    <a:pt x="10" y="134"/>
                    <a:pt x="4" y="131"/>
                    <a:pt x="0" y="128"/>
                  </a:cubicBezTo>
                  <a:cubicBezTo>
                    <a:pt x="0" y="201"/>
                    <a:pt x="0" y="201"/>
                    <a:pt x="0" y="201"/>
                  </a:cubicBezTo>
                  <a:cubicBezTo>
                    <a:pt x="137" y="201"/>
                    <a:pt x="137" y="201"/>
                    <a:pt x="137" y="201"/>
                  </a:cubicBezTo>
                  <a:cubicBezTo>
                    <a:pt x="150" y="201"/>
                    <a:pt x="161" y="191"/>
                    <a:pt x="164" y="179"/>
                  </a:cubicBezTo>
                  <a:cubicBezTo>
                    <a:pt x="164" y="37"/>
                    <a:pt x="164" y="37"/>
                    <a:pt x="164" y="37"/>
                  </a:cubicBezTo>
                  <a:lnTo>
                    <a:pt x="80" y="3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2" name="Freeform 111"/>
            <p:cNvSpPr>
              <a:spLocks/>
            </p:cNvSpPr>
            <p:nvPr/>
          </p:nvSpPr>
          <p:spPr bwMode="auto">
            <a:xfrm>
              <a:off x="12631738" y="3233738"/>
              <a:ext cx="338138" cy="414337"/>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3" name="Rectangle 2"/>
          <p:cNvSpPr/>
          <p:nvPr/>
        </p:nvSpPr>
        <p:spPr bwMode="auto">
          <a:xfrm>
            <a:off x="6436994" y="496"/>
            <a:ext cx="8015779" cy="699402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527312" y="2851201"/>
            <a:ext cx="3063459" cy="1292619"/>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t>Intelligent </a:t>
            </a:r>
            <a:b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br>
            <a: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t>action</a:t>
            </a:r>
          </a:p>
        </p:txBody>
      </p:sp>
    </p:spTree>
    <p:extLst>
      <p:ext uri="{BB962C8B-B14F-4D97-AF65-F5344CB8AC3E}">
        <p14:creationId xmlns:p14="http://schemas.microsoft.com/office/powerpoint/2010/main" val="312365797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50"/>
                                        <p:tgtEl>
                                          <p:spTgt spid="130"/>
                                        </p:tgtEl>
                                      </p:cBhvr>
                                    </p:animEffect>
                                  </p:childTnLst>
                                </p:cTn>
                              </p:par>
                              <p:par>
                                <p:cTn id="8" presetID="10" presetClass="entr" presetSubtype="0" fill="hold" nodeType="withEffect">
                                  <p:stCondLst>
                                    <p:cond delay="10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250"/>
                                        <p:tgtEl>
                                          <p:spTgt spid="129"/>
                                        </p:tgtEl>
                                      </p:cBhvr>
                                    </p:animEffect>
                                  </p:childTnLst>
                                </p:cTn>
                              </p:par>
                              <p:par>
                                <p:cTn id="11" presetID="10" presetClass="entr" presetSubtype="0" fill="hold" nodeType="withEffect">
                                  <p:stCondLst>
                                    <p:cond delay="20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250"/>
                                        <p:tgtEl>
                                          <p:spTgt spid="1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250"/>
                                        <p:tgtEl>
                                          <p:spTgt spid="132"/>
                                        </p:tgtEl>
                                      </p:cBhvr>
                                    </p:animEffect>
                                  </p:childTnLst>
                                </p:cTn>
                              </p:par>
                              <p:par>
                                <p:cTn id="17" presetID="10" presetClass="entr" presetSubtype="0" fill="hold" nodeType="withEffect">
                                  <p:stCondLst>
                                    <p:cond delay="40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250"/>
                                        <p:tgtEl>
                                          <p:spTgt spid="133"/>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10" presetClass="entr" presetSubtype="0" fill="hold" grpId="0" nodeType="withEffect">
                                  <p:stCondLst>
                                    <p:cond delay="16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childTnLst>
                                </p:cTn>
                              </p:par>
                              <p:par>
                                <p:cTn id="33" presetID="35" presetClass="path" presetSubtype="0" decel="100000" fill="hold" grpId="1" nodeType="withEffect">
                                  <p:stCondLst>
                                    <p:cond delay="900"/>
                                  </p:stCondLst>
                                  <p:childTnLst>
                                    <p:animMotion origin="layout" path="M -4.85576E-6 0 L -0.04684 0 " pathEditMode="relative" rAng="0" ptsTypes="AA">
                                      <p:cBhvr>
                                        <p:cTn id="34" dur="1400" spd="-100000" fill="hold"/>
                                        <p:tgtEl>
                                          <p:spTgt spid="2"/>
                                        </p:tgtEl>
                                        <p:attrNameLst>
                                          <p:attrName>ppt_x</p:attrName>
                                          <p:attrName>ppt_y</p:attrName>
                                        </p:attrNameLst>
                                      </p:cBhvr>
                                      <p:rCtr x="-2349"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750"/>
                                  </p:stCondLst>
                                  <p:childTnLst>
                                    <p:set>
                                      <p:cBhvr>
                                        <p:cTn id="38" dur="1" fill="hold">
                                          <p:stCondLst>
                                            <p:cond delay="0"/>
                                          </p:stCondLst>
                                        </p:cTn>
                                        <p:tgtEl>
                                          <p:spTgt spid="137"/>
                                        </p:tgtEl>
                                        <p:attrNameLst>
                                          <p:attrName>style.visibility</p:attrName>
                                        </p:attrNameLst>
                                      </p:cBhvr>
                                      <p:to>
                                        <p:strVal val="visible"/>
                                      </p:to>
                                    </p:set>
                                    <p:animEffect transition="in" filter="fade">
                                      <p:cBhvr>
                                        <p:cTn id="39" dur="250"/>
                                        <p:tgtEl>
                                          <p:spTgt spid="137"/>
                                        </p:tgtEl>
                                      </p:cBhvr>
                                    </p:animEffect>
                                  </p:childTnLst>
                                </p:cTn>
                              </p:par>
                              <p:par>
                                <p:cTn id="40" presetID="6" presetClass="emph" presetSubtype="0" accel="100000" autoRev="1" fill="hold" grpId="1" nodeType="withEffect">
                                  <p:stCondLst>
                                    <p:cond delay="0"/>
                                  </p:stCondLst>
                                  <p:childTnLst>
                                    <p:animScale>
                                      <p:cBhvr>
                                        <p:cTn id="41" dur="750" fill="hold"/>
                                        <p:tgtEl>
                                          <p:spTgt spid="137"/>
                                        </p:tgtEl>
                                      </p:cBhvr>
                                      <p:by x="80000" y="80000"/>
                                    </p:animScale>
                                  </p:childTnLst>
                                </p:cTn>
                              </p:par>
                              <p:par>
                                <p:cTn id="42" presetID="10" presetClass="entr" presetSubtype="0" fill="hold" nodeType="withEffect">
                                  <p:stCondLst>
                                    <p:cond delay="1000"/>
                                  </p:stCondLst>
                                  <p:childTnLst>
                                    <p:set>
                                      <p:cBhvr>
                                        <p:cTn id="43" dur="1" fill="hold">
                                          <p:stCondLst>
                                            <p:cond delay="0"/>
                                          </p:stCondLst>
                                        </p:cTn>
                                        <p:tgtEl>
                                          <p:spTgt spid="155"/>
                                        </p:tgtEl>
                                        <p:attrNameLst>
                                          <p:attrName>style.visibility</p:attrName>
                                        </p:attrNameLst>
                                      </p:cBhvr>
                                      <p:to>
                                        <p:strVal val="visible"/>
                                      </p:to>
                                    </p:set>
                                    <p:animEffect transition="in" filter="fade">
                                      <p:cBhvr>
                                        <p:cTn id="44" dur="250"/>
                                        <p:tgtEl>
                                          <p:spTgt spid="155"/>
                                        </p:tgtEl>
                                      </p:cBhvr>
                                    </p:animEffect>
                                  </p:childTnLst>
                                </p:cTn>
                              </p:par>
                              <p:par>
                                <p:cTn id="45" presetID="6" presetClass="emph" presetSubtype="0" accel="100000" autoRev="1" fill="hold" nodeType="withEffect">
                                  <p:stCondLst>
                                    <p:cond delay="250"/>
                                  </p:stCondLst>
                                  <p:childTnLst>
                                    <p:animScale>
                                      <p:cBhvr>
                                        <p:cTn id="46" dur="750" fill="hold"/>
                                        <p:tgtEl>
                                          <p:spTgt spid="155"/>
                                        </p:tgtEl>
                                      </p:cBhvr>
                                      <p:by x="80000" y="80000"/>
                                    </p:animScale>
                                  </p:childTnLst>
                                </p:cTn>
                              </p:par>
                              <p:par>
                                <p:cTn id="47" presetID="10" presetClass="entr" presetSubtype="0" fill="hold" nodeType="withEffect">
                                  <p:stCondLst>
                                    <p:cond delay="125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250"/>
                                        <p:tgtEl>
                                          <p:spTgt spid="154"/>
                                        </p:tgtEl>
                                      </p:cBhvr>
                                    </p:animEffect>
                                  </p:childTnLst>
                                </p:cTn>
                              </p:par>
                              <p:par>
                                <p:cTn id="50" presetID="6" presetClass="emph" presetSubtype="0" accel="100000" autoRev="1" fill="hold" nodeType="withEffect">
                                  <p:stCondLst>
                                    <p:cond delay="500"/>
                                  </p:stCondLst>
                                  <p:childTnLst>
                                    <p:animScale>
                                      <p:cBhvr>
                                        <p:cTn id="51" dur="750" fill="hold"/>
                                        <p:tgtEl>
                                          <p:spTgt spid="154"/>
                                        </p:tgtEl>
                                      </p:cBhvr>
                                      <p:by x="80000" y="80000"/>
                                    </p:animScale>
                                  </p:childTnLst>
                                </p:cTn>
                              </p:par>
                              <p:par>
                                <p:cTn id="52" presetID="10" presetClass="entr" presetSubtype="0" fill="hold" nodeType="withEffect">
                                  <p:stCondLst>
                                    <p:cond delay="150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250"/>
                                        <p:tgtEl>
                                          <p:spTgt spid="153"/>
                                        </p:tgtEl>
                                      </p:cBhvr>
                                    </p:animEffect>
                                  </p:childTnLst>
                                </p:cTn>
                              </p:par>
                              <p:par>
                                <p:cTn id="55" presetID="6" presetClass="emph" presetSubtype="0" accel="100000" autoRev="1" fill="hold" nodeType="withEffect">
                                  <p:stCondLst>
                                    <p:cond delay="750"/>
                                  </p:stCondLst>
                                  <p:childTnLst>
                                    <p:animScale>
                                      <p:cBhvr>
                                        <p:cTn id="56" dur="750" fill="hold"/>
                                        <p:tgtEl>
                                          <p:spTgt spid="153"/>
                                        </p:tgtEl>
                                      </p:cBhvr>
                                      <p:by x="80000" y="80000"/>
                                    </p:animScale>
                                  </p:childTnLst>
                                </p:cTn>
                              </p:par>
                              <p:par>
                                <p:cTn id="57" presetID="1" presetClass="entr" presetSubtype="0" fill="hold" grpId="0" nodeType="withEffect">
                                  <p:stCondLst>
                                    <p:cond delay="750"/>
                                  </p:stCondLst>
                                  <p:childTnLst>
                                    <p:set>
                                      <p:cBhvr>
                                        <p:cTn id="58" dur="1" fill="hold">
                                          <p:stCondLst>
                                            <p:cond delay="0"/>
                                          </p:stCondLst>
                                        </p:cTn>
                                        <p:tgtEl>
                                          <p:spTgt spid="9"/>
                                        </p:tgtEl>
                                        <p:attrNameLst>
                                          <p:attrName>style.visibility</p:attrName>
                                        </p:attrNameLst>
                                      </p:cBhvr>
                                      <p:to>
                                        <p:strVal val="visible"/>
                                      </p:to>
                                    </p:set>
                                  </p:childTnLst>
                                </p:cTn>
                              </p:par>
                              <p:par>
                                <p:cTn id="59" presetID="10" presetClass="entr" presetSubtype="0" fill="hold" grpId="0" nodeType="withEffect">
                                  <p:stCondLst>
                                    <p:cond delay="185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6" presetClass="emph" presetSubtype="0" accel="100000" autoRev="1" fill="hold" grpId="1" nodeType="withEffect">
                                  <p:stCondLst>
                                    <p:cond delay="1000"/>
                                  </p:stCondLst>
                                  <p:childTnLst>
                                    <p:animScale>
                                      <p:cBhvr>
                                        <p:cTn id="63" dur="750" fill="hold"/>
                                        <p:tgtEl>
                                          <p:spTgt spid="25"/>
                                        </p:tgtEl>
                                      </p:cBhvr>
                                      <p:by x="80000" y="80000"/>
                                    </p:animScale>
                                  </p:childTnLst>
                                </p:cTn>
                              </p:par>
                              <p:par>
                                <p:cTn id="64" presetID="42" presetClass="path" presetSubtype="0" accel="10000" decel="90000" fill="hold" grpId="2" nodeType="withEffect">
                                  <p:stCondLst>
                                    <p:cond delay="500"/>
                                  </p:stCondLst>
                                  <p:childTnLst>
                                    <p:animMotion origin="layout" path="M -1.12841E-6 -6.7635E-7 L -0.35333 -6.7635E-7 " pathEditMode="relative" rAng="0" ptsTypes="AA">
                                      <p:cBhvr>
                                        <p:cTn id="65" dur="2000" fill="hold"/>
                                        <p:tgtEl>
                                          <p:spTgt spid="25"/>
                                        </p:tgtEl>
                                        <p:attrNameLst>
                                          <p:attrName>ppt_x</p:attrName>
                                          <p:attrName>ppt_y</p:attrName>
                                        </p:attrNameLst>
                                      </p:cBhvr>
                                      <p:rCtr x="-17667" y="0"/>
                                    </p:animMotion>
                                  </p:childTnLst>
                                </p:cTn>
                              </p:par>
                              <p:par>
                                <p:cTn id="66" presetID="42" presetClass="path" presetSubtype="0" accel="10000" decel="90000" fill="hold" grpId="2" nodeType="withEffect">
                                  <p:stCondLst>
                                    <p:cond delay="500"/>
                                  </p:stCondLst>
                                  <p:childTnLst>
                                    <p:animMotion origin="layout" path="M -4.85576E-6 0 L 0.28109 0 " pathEditMode="relative" rAng="0" ptsTypes="AA">
                                      <p:cBhvr>
                                        <p:cTn id="67" dur="2000" fill="hold"/>
                                        <p:tgtEl>
                                          <p:spTgt spid="2"/>
                                        </p:tgtEl>
                                        <p:attrNameLst>
                                          <p:attrName>ppt_x</p:attrName>
                                          <p:attrName>ppt_y</p:attrName>
                                        </p:attrNameLst>
                                      </p:cBhvr>
                                      <p:rCtr x="14054" y="0"/>
                                    </p:animMotion>
                                  </p:childTnLst>
                                </p:cTn>
                              </p:par>
                              <p:par>
                                <p:cTn id="68" presetID="42" presetClass="path" presetSubtype="0" accel="10000" decel="90000" fill="hold" grpId="0" nodeType="withEffect">
                                  <p:stCondLst>
                                    <p:cond delay="500"/>
                                  </p:stCondLst>
                                  <p:childTnLst>
                                    <p:animMotion origin="layout" path="M -8.68011E-7 0 L 0.28325 0 " pathEditMode="relative" rAng="0" ptsTypes="AA">
                                      <p:cBhvr>
                                        <p:cTn id="69" dur="2000" fill="hold"/>
                                        <p:tgtEl>
                                          <p:spTgt spid="3"/>
                                        </p:tgtEl>
                                        <p:attrNameLst>
                                          <p:attrName>ppt_x</p:attrName>
                                          <p:attrName>ppt_y</p:attrName>
                                        </p:attrNameLst>
                                      </p:cBhvr>
                                      <p:rCtr x="14156" y="0"/>
                                    </p:animMotion>
                                  </p:childTnLst>
                                </p:cTn>
                              </p:par>
                              <p:par>
                                <p:cTn id="70" presetID="10" presetClass="exit" presetSubtype="0" fill="hold" grpId="1" nodeType="withEffect">
                                  <p:stCondLst>
                                    <p:cond delay="2000"/>
                                  </p:stCondLst>
                                  <p:childTnLst>
                                    <p:animEffect transition="out" filter="fade">
                                      <p:cBhvr>
                                        <p:cTn id="71" dur="500"/>
                                        <p:tgtEl>
                                          <p:spTgt spid="3"/>
                                        </p:tgtEl>
                                      </p:cBhvr>
                                    </p:animEffect>
                                    <p:set>
                                      <p:cBhvr>
                                        <p:cTn id="72" dur="1" fill="hold">
                                          <p:stCondLst>
                                            <p:cond delay="499"/>
                                          </p:stCondLst>
                                        </p:cTn>
                                        <p:tgtEl>
                                          <p:spTgt spid="3"/>
                                        </p:tgtEl>
                                        <p:attrNameLst>
                                          <p:attrName>style.visibility</p:attrName>
                                        </p:attrNameLst>
                                      </p:cBhvr>
                                      <p:to>
                                        <p:strVal val="hidden"/>
                                      </p:to>
                                    </p:set>
                                  </p:childTnLst>
                                </p:cTn>
                              </p:par>
                              <p:par>
                                <p:cTn id="73" presetID="42" presetClass="path" presetSubtype="0" accel="10000" decel="90000" fill="hold" nodeType="withEffect">
                                  <p:stCondLst>
                                    <p:cond delay="500"/>
                                  </p:stCondLst>
                                  <p:childTnLst>
                                    <p:animMotion origin="layout" path="M 1.87133E-6 3.25011E-6 L -0.35333 3.25011E-6 " pathEditMode="relative" rAng="0" ptsTypes="AA">
                                      <p:cBhvr>
                                        <p:cTn id="74" dur="2000" fill="hold"/>
                                        <p:tgtEl>
                                          <p:spTgt spid="5"/>
                                        </p:tgtEl>
                                        <p:attrNameLst>
                                          <p:attrName>ppt_x</p:attrName>
                                          <p:attrName>ppt_y</p:attrName>
                                        </p:attrNameLst>
                                      </p:cBhvr>
                                      <p:rCtr x="-17667" y="0"/>
                                    </p:animMotion>
                                  </p:childTnLst>
                                </p:cTn>
                              </p:par>
                              <p:par>
                                <p:cTn id="75" presetID="42" presetClass="path" presetSubtype="0" accel="10000" decel="90000" fill="hold" nodeType="withEffect">
                                  <p:stCondLst>
                                    <p:cond delay="500"/>
                                  </p:stCondLst>
                                  <p:childTnLst>
                                    <p:animMotion origin="layout" path="M -3.83712E-6 -3.0867E-7 L -0.35333 -3.0867E-7 " pathEditMode="relative" rAng="0" ptsTypes="AA">
                                      <p:cBhvr>
                                        <p:cTn id="76" dur="2000" fill="hold"/>
                                        <p:tgtEl>
                                          <p:spTgt spid="154"/>
                                        </p:tgtEl>
                                        <p:attrNameLst>
                                          <p:attrName>ppt_x</p:attrName>
                                          <p:attrName>ppt_y</p:attrName>
                                        </p:attrNameLst>
                                      </p:cBhvr>
                                      <p:rCtr x="-17667" y="0"/>
                                    </p:animMotion>
                                  </p:childTnLst>
                                </p:cTn>
                              </p:par>
                              <p:par>
                                <p:cTn id="77" presetID="42" presetClass="path" presetSubtype="0" accel="10000" decel="90000" fill="hold" nodeType="withEffect">
                                  <p:stCondLst>
                                    <p:cond delay="500"/>
                                  </p:stCondLst>
                                  <p:childTnLst>
                                    <p:animMotion origin="layout" path="M 2.38448E-6 -3.0867E-7 L -0.35333 -3.0867E-7 " pathEditMode="relative" rAng="0" ptsTypes="AA">
                                      <p:cBhvr>
                                        <p:cTn id="78" dur="2000" fill="hold"/>
                                        <p:tgtEl>
                                          <p:spTgt spid="153"/>
                                        </p:tgtEl>
                                        <p:attrNameLst>
                                          <p:attrName>ppt_x</p:attrName>
                                          <p:attrName>ppt_y</p:attrName>
                                        </p:attrNameLst>
                                      </p:cBhvr>
                                      <p:rCtr x="-17667" y="0"/>
                                    </p:animMotion>
                                  </p:childTnLst>
                                </p:cTn>
                              </p:par>
                              <p:par>
                                <p:cTn id="79" presetID="42" presetClass="path" presetSubtype="0" accel="10000" decel="90000" fill="hold" nodeType="withEffect">
                                  <p:stCondLst>
                                    <p:cond delay="500"/>
                                  </p:stCondLst>
                                  <p:childTnLst>
                                    <p:animMotion origin="layout" path="M 4.58769E-6 2.45574E-6 L -0.35334 2.45574E-6 " pathEditMode="relative" rAng="0" ptsTypes="AA">
                                      <p:cBhvr>
                                        <p:cTn id="80" dur="2000" fill="hold"/>
                                        <p:tgtEl>
                                          <p:spTgt spid="155"/>
                                        </p:tgtEl>
                                        <p:attrNameLst>
                                          <p:attrName>ppt_x</p:attrName>
                                          <p:attrName>ppt_y</p:attrName>
                                        </p:attrNameLst>
                                      </p:cBhvr>
                                      <p:rCtr x="-17667" y="0"/>
                                    </p:animMotion>
                                  </p:childTnLst>
                                </p:cTn>
                              </p:par>
                              <p:par>
                                <p:cTn id="81" presetID="42" presetClass="path" presetSubtype="0" accel="10000" decel="90000" fill="hold" grpId="2" nodeType="withEffect">
                                  <p:stCondLst>
                                    <p:cond delay="500"/>
                                  </p:stCondLst>
                                  <p:childTnLst>
                                    <p:animMotion origin="layout" path="M 1.31223E-6 3.25011E-6 L -0.35333 3.25011E-6 " pathEditMode="relative" rAng="0" ptsTypes="AA">
                                      <p:cBhvr>
                                        <p:cTn id="82" dur="2000" fill="hold"/>
                                        <p:tgtEl>
                                          <p:spTgt spid="137"/>
                                        </p:tgtEl>
                                        <p:attrNameLst>
                                          <p:attrName>ppt_x</p:attrName>
                                          <p:attrName>ppt_y</p:attrName>
                                        </p:attrNameLst>
                                      </p:cBhvr>
                                      <p:rCtr x="-17667" y="0"/>
                                    </p:animMotion>
                                  </p:childTnLst>
                                </p:cTn>
                              </p:par>
                              <p:par>
                                <p:cTn id="83" presetID="42" presetClass="path" presetSubtype="0" accel="10000" decel="90000" fill="hold" grpId="2" nodeType="withEffect">
                                  <p:stCondLst>
                                    <p:cond delay="500"/>
                                  </p:stCondLst>
                                  <p:childTnLst>
                                    <p:animMotion origin="layout" path="M 1.87133E-6 3.25011E-6 L -0.35333 3.25011E-6 " pathEditMode="relative" rAng="0" ptsTypes="AA">
                                      <p:cBhvr>
                                        <p:cTn id="84" dur="2000" fill="hold"/>
                                        <p:tgtEl>
                                          <p:spTgt spid="27"/>
                                        </p:tgtEl>
                                        <p:attrNameLst>
                                          <p:attrName>ppt_x</p:attrName>
                                          <p:attrName>ppt_y</p:attrName>
                                        </p:attrNameLst>
                                      </p:cBhvr>
                                      <p:rCtr x="-17667" y="0"/>
                                    </p:animMotion>
                                  </p:childTnLst>
                                </p:cTn>
                              </p:par>
                              <p:par>
                                <p:cTn id="85" presetID="10" presetClass="exit" presetSubtype="0" fill="hold" grpId="3" nodeType="withEffect">
                                  <p:stCondLst>
                                    <p:cond delay="500"/>
                                  </p:stCondLst>
                                  <p:childTnLst>
                                    <p:animEffect transition="out" filter="fade">
                                      <p:cBhvr>
                                        <p:cTn id="86" dur="250"/>
                                        <p:tgtEl>
                                          <p:spTgt spid="27"/>
                                        </p:tgtEl>
                                      </p:cBhvr>
                                    </p:animEffect>
                                    <p:set>
                                      <p:cBhvr>
                                        <p:cTn id="87" dur="1" fill="hold">
                                          <p:stCondLst>
                                            <p:cond delay="249"/>
                                          </p:stCondLst>
                                        </p:cTn>
                                        <p:tgtEl>
                                          <p:spTgt spid="27"/>
                                        </p:tgtEl>
                                        <p:attrNameLst>
                                          <p:attrName>style.visibility</p:attrName>
                                        </p:attrNameLst>
                                      </p:cBhvr>
                                      <p:to>
                                        <p:strVal val="hidden"/>
                                      </p:to>
                                    </p:set>
                                  </p:childTnLst>
                                </p:cTn>
                              </p:par>
                              <p:par>
                                <p:cTn id="88" presetID="10" presetClass="entr" presetSubtype="0" fill="hold" grpId="1" nodeType="withEffect">
                                  <p:stCondLst>
                                    <p:cond delay="75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250"/>
                                        <p:tgtEl>
                                          <p:spTgt spid="31"/>
                                        </p:tgtEl>
                                      </p:cBhvr>
                                    </p:animEffect>
                                  </p:childTnLst>
                                </p:cTn>
                              </p:par>
                              <p:par>
                                <p:cTn id="91" presetID="42" presetClass="path" presetSubtype="0" accel="10000" decel="90000" fill="hold" grpId="0" nodeType="withEffect">
                                  <p:stCondLst>
                                    <p:cond delay="500"/>
                                  </p:stCondLst>
                                  <p:childTnLst>
                                    <p:animMotion origin="layout" path="M 3.6916E-6 -2.94598E-6 L -0.35334 -2.94598E-6 " pathEditMode="relative" rAng="0" ptsTypes="AA">
                                      <p:cBhvr>
                                        <p:cTn id="92" dur="2000" fill="hold"/>
                                        <p:tgtEl>
                                          <p:spTgt spid="31"/>
                                        </p:tgtEl>
                                        <p:attrNameLst>
                                          <p:attrName>ppt_x</p:attrName>
                                          <p:attrName>ppt_y</p:attrName>
                                        </p:attrNameLst>
                                      </p:cBhvr>
                                      <p:rCtr x="-17667" y="0"/>
                                    </p:animMotion>
                                  </p:childTnLst>
                                </p:cTn>
                              </p:par>
                              <p:par>
                                <p:cTn id="93" presetID="10" presetClass="entr" presetSubtype="0" fill="hold" grpId="0" nodeType="withEffect">
                                  <p:stCondLst>
                                    <p:cond delay="100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250"/>
                                        <p:tgtEl>
                                          <p:spTgt spid="28"/>
                                        </p:tgtEl>
                                      </p:cBhvr>
                                    </p:animEffect>
                                  </p:childTnLst>
                                </p:cTn>
                              </p:par>
                              <p:par>
                                <p:cTn id="96" presetID="42" presetClass="path" presetSubtype="0" accel="10000" decel="90000" fill="hold" grpId="1" nodeType="withEffect">
                                  <p:stCondLst>
                                    <p:cond delay="500"/>
                                  </p:stCondLst>
                                  <p:childTnLst>
                                    <p:animMotion origin="layout" path="M 3.6916E-6 -2.94598E-6 L -0.35334 -2.94598E-6 " pathEditMode="relative" rAng="0" ptsTypes="AA">
                                      <p:cBhvr>
                                        <p:cTn id="97" dur="2000" fill="hold"/>
                                        <p:tgtEl>
                                          <p:spTgt spid="28"/>
                                        </p:tgtEl>
                                        <p:attrNameLst>
                                          <p:attrName>ppt_x</p:attrName>
                                          <p:attrName>ppt_y</p:attrName>
                                        </p:attrNameLst>
                                      </p:cBhvr>
                                      <p:rCtr x="-17667" y="0"/>
                                    </p:animMotion>
                                  </p:childTnLst>
                                </p:cTn>
                              </p:par>
                              <p:par>
                                <p:cTn id="98" presetID="10" presetClass="entr" presetSubtype="0" fill="hold" grpId="0" nodeType="withEffect">
                                  <p:stCondLst>
                                    <p:cond delay="125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250"/>
                                        <p:tgtEl>
                                          <p:spTgt spid="29"/>
                                        </p:tgtEl>
                                      </p:cBhvr>
                                    </p:animEffect>
                                  </p:childTnLst>
                                </p:cTn>
                              </p:par>
                              <p:par>
                                <p:cTn id="101" presetID="42" presetClass="path" presetSubtype="0" accel="10000" decel="90000" fill="hold" grpId="1" nodeType="withEffect">
                                  <p:stCondLst>
                                    <p:cond delay="500"/>
                                  </p:stCondLst>
                                  <p:childTnLst>
                                    <p:animMotion origin="layout" path="M 3.6916E-6 -2.94598E-6 L -0.35334 -2.94598E-6 " pathEditMode="relative" rAng="0" ptsTypes="AA">
                                      <p:cBhvr>
                                        <p:cTn id="102" dur="2000" fill="hold"/>
                                        <p:tgtEl>
                                          <p:spTgt spid="29"/>
                                        </p:tgtEl>
                                        <p:attrNameLst>
                                          <p:attrName>ppt_x</p:attrName>
                                          <p:attrName>ppt_y</p:attrName>
                                        </p:attrNameLst>
                                      </p:cBhvr>
                                      <p:rCtr x="-17667" y="0"/>
                                    </p:animMotion>
                                  </p:childTnLst>
                                </p:cTn>
                              </p:par>
                              <p:par>
                                <p:cTn id="103" presetID="10" presetClass="entr" presetSubtype="0" fill="hold" grpId="0" nodeType="withEffect">
                                  <p:stCondLst>
                                    <p:cond delay="150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250"/>
                                        <p:tgtEl>
                                          <p:spTgt spid="30"/>
                                        </p:tgtEl>
                                      </p:cBhvr>
                                    </p:animEffect>
                                  </p:childTnLst>
                                </p:cTn>
                              </p:par>
                              <p:par>
                                <p:cTn id="106" presetID="42" presetClass="path" presetSubtype="0" accel="10000" decel="90000" fill="hold" grpId="1" nodeType="withEffect">
                                  <p:stCondLst>
                                    <p:cond delay="500"/>
                                  </p:stCondLst>
                                  <p:childTnLst>
                                    <p:animMotion origin="layout" path="M 3.6916E-6 -2.94598E-6 L -0.35334 -2.94598E-6 " pathEditMode="relative" rAng="0" ptsTypes="AA">
                                      <p:cBhvr>
                                        <p:cTn id="107" dur="2000" fill="hold"/>
                                        <p:tgtEl>
                                          <p:spTgt spid="30"/>
                                        </p:tgtEl>
                                        <p:attrNameLst>
                                          <p:attrName>ppt_x</p:attrName>
                                          <p:attrName>ppt_y</p:attrName>
                                        </p:attrNameLst>
                                      </p:cBhvr>
                                      <p:rCtr x="-17667" y="0"/>
                                    </p:animMotion>
                                  </p:childTnLst>
                                </p:cTn>
                              </p:par>
                              <p:par>
                                <p:cTn id="108" presetID="42" presetClass="path" presetSubtype="0" accel="10000" decel="90000" fill="hold" nodeType="withEffect">
                                  <p:stCondLst>
                                    <p:cond delay="500"/>
                                  </p:stCondLst>
                                  <p:childTnLst>
                                    <p:animMotion origin="layout" path="M -2.24917E-6 1.27553E-6 L -0.35333 1.27553E-6 " pathEditMode="relative" rAng="0" ptsTypes="AA">
                                      <p:cBhvr>
                                        <p:cTn id="109" dur="2000" fill="hold"/>
                                        <p:tgtEl>
                                          <p:spTgt spid="130"/>
                                        </p:tgtEl>
                                        <p:attrNameLst>
                                          <p:attrName>ppt_x</p:attrName>
                                          <p:attrName>ppt_y</p:attrName>
                                        </p:attrNameLst>
                                      </p:cBhvr>
                                      <p:rCtr x="-17667" y="0"/>
                                    </p:animMotion>
                                  </p:childTnLst>
                                </p:cTn>
                              </p:par>
                              <p:par>
                                <p:cTn id="110" presetID="42" presetClass="path" presetSubtype="0" accel="10000" decel="90000" fill="hold" nodeType="withEffect">
                                  <p:stCondLst>
                                    <p:cond delay="500"/>
                                  </p:stCondLst>
                                  <p:childTnLst>
                                    <p:animMotion origin="layout" path="M -2.24917E-6 4.22606E-6 L -0.35333 4.22606E-6 " pathEditMode="relative" rAng="0" ptsTypes="AA">
                                      <p:cBhvr>
                                        <p:cTn id="111" dur="2000" fill="hold"/>
                                        <p:tgtEl>
                                          <p:spTgt spid="129"/>
                                        </p:tgtEl>
                                        <p:attrNameLst>
                                          <p:attrName>ppt_x</p:attrName>
                                          <p:attrName>ppt_y</p:attrName>
                                        </p:attrNameLst>
                                      </p:cBhvr>
                                      <p:rCtr x="-17667" y="0"/>
                                    </p:animMotion>
                                  </p:childTnLst>
                                </p:cTn>
                              </p:par>
                              <p:par>
                                <p:cTn id="112" presetID="42" presetClass="path" presetSubtype="0" accel="10000" decel="90000" fill="hold" nodeType="withEffect">
                                  <p:stCondLst>
                                    <p:cond delay="500"/>
                                  </p:stCondLst>
                                  <p:childTnLst>
                                    <p:animMotion origin="layout" path="M 1.02119E-7 -4.97049E-6 L -0.35333 -4.97049E-6 " pathEditMode="relative" rAng="0" ptsTypes="AA">
                                      <p:cBhvr>
                                        <p:cTn id="113" dur="2000" fill="hold"/>
                                        <p:tgtEl>
                                          <p:spTgt spid="131"/>
                                        </p:tgtEl>
                                        <p:attrNameLst>
                                          <p:attrName>ppt_x</p:attrName>
                                          <p:attrName>ppt_y</p:attrName>
                                        </p:attrNameLst>
                                      </p:cBhvr>
                                      <p:rCtr x="-17667" y="0"/>
                                    </p:animMotion>
                                  </p:childTnLst>
                                </p:cTn>
                              </p:par>
                              <p:par>
                                <p:cTn id="114" presetID="42" presetClass="path" presetSubtype="0" accel="10000" decel="90000" fill="hold" nodeType="withEffect">
                                  <p:stCondLst>
                                    <p:cond delay="500"/>
                                  </p:stCondLst>
                                  <p:childTnLst>
                                    <p:animMotion origin="layout" path="M -2.24917E-6 4.26691E-6 L -0.35333 4.26691E-6 " pathEditMode="relative" rAng="0" ptsTypes="AA">
                                      <p:cBhvr>
                                        <p:cTn id="115" dur="2000" fill="hold"/>
                                        <p:tgtEl>
                                          <p:spTgt spid="132"/>
                                        </p:tgtEl>
                                        <p:attrNameLst>
                                          <p:attrName>ppt_x</p:attrName>
                                          <p:attrName>ppt_y</p:attrName>
                                        </p:attrNameLst>
                                      </p:cBhvr>
                                      <p:rCtr x="-17667" y="0"/>
                                    </p:animMotion>
                                  </p:childTnLst>
                                </p:cTn>
                              </p:par>
                              <p:par>
                                <p:cTn id="116" presetID="42" presetClass="path" presetSubtype="0" accel="10000" decel="90000" fill="hold" nodeType="withEffect">
                                  <p:stCondLst>
                                    <p:cond delay="500"/>
                                  </p:stCondLst>
                                  <p:childTnLst>
                                    <p:animMotion origin="layout" path="M -2.24917E-6 2.40127E-6 L -0.35333 2.40127E-6 " pathEditMode="relative" rAng="0" ptsTypes="AA">
                                      <p:cBhvr>
                                        <p:cTn id="117" dur="2000" fill="hold"/>
                                        <p:tgtEl>
                                          <p:spTgt spid="133"/>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137" grpId="0" animBg="1"/>
      <p:bldP spid="137" grpId="1" animBg="1"/>
      <p:bldP spid="137" grpId="2" animBg="1"/>
      <p:bldP spid="3" grpId="0" animBg="1"/>
      <p:bldP spid="3" grpId="1" animBg="1"/>
      <p:bldP spid="2" grpId="0"/>
      <p:bldP spid="2" grpId="1"/>
      <p:bldP spid="2"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 Placeholder 13"/>
          <p:cNvSpPr txBox="1">
            <a:spLocks/>
          </p:cNvSpPr>
          <p:nvPr/>
        </p:nvSpPr>
        <p:spPr>
          <a:xfrm>
            <a:off x="252492" y="272009"/>
            <a:ext cx="12166199" cy="669432"/>
          </a:xfrm>
          <a:prstGeom prst="rect">
            <a:avLst/>
          </a:prstGeom>
          <a:noFill/>
        </p:spPr>
        <p:txBody>
          <a:bodyPr lIns="149217" tIns="93260" rIns="149217" bIns="93260" anchor="t"/>
          <a:lstStyle>
            <a:defPPr>
              <a:defRPr lang="en-US"/>
            </a:defPPr>
            <a:lvl1pPr marR="0" lvl="0" indent="0" defTabSz="914228" fontAlgn="auto">
              <a:lnSpc>
                <a:spcPct val="100000"/>
              </a:lnSpc>
              <a:spcBef>
                <a:spcPct val="20000"/>
              </a:spcBef>
              <a:spcAft>
                <a:spcPts val="0"/>
              </a:spcAft>
              <a:buClrTx/>
              <a:buSzTx/>
              <a:buFontTx/>
              <a:buNone/>
              <a:tabLst/>
              <a:defRPr sz="3600">
                <a:gradFill>
                  <a:gsLst>
                    <a:gs pos="0">
                      <a:schemeClr val="tx1">
                        <a:lumMod val="75000"/>
                      </a:schemeClr>
                    </a:gs>
                    <a:gs pos="100000">
                      <a:schemeClr val="tx1">
                        <a:lumMod val="75000"/>
                      </a:schemeClr>
                    </a:gs>
                  </a:gsLst>
                  <a:lin ang="5400000" scaled="1"/>
                </a:gradFill>
                <a:cs typeface="Segoe UI Semilight" panose="020B0402040204020203" pitchFamily="34" charset="0"/>
              </a:defRPr>
            </a:lvl1pPr>
            <a:lvl2pPr marL="457114" indent="0" defTabSz="914228">
              <a:spcBef>
                <a:spcPct val="20000"/>
              </a:spcBef>
              <a:buFontTx/>
              <a:buNone/>
              <a:defRPr sz="4400" b="1" u="sng" spc="400" baseline="0">
                <a:solidFill>
                  <a:srgbClr val="EC5038"/>
                </a:solidFill>
              </a:defRPr>
            </a:lvl2pPr>
            <a:lvl3pPr marL="914228" indent="0" defTabSz="914228">
              <a:spcBef>
                <a:spcPct val="20000"/>
              </a:spcBef>
              <a:buFontTx/>
              <a:buNone/>
              <a:defRPr sz="2000" b="1" i="1">
                <a:solidFill>
                  <a:schemeClr val="tx2"/>
                </a:solidFill>
                <a:latin typeface="+mj-lt"/>
              </a:defRPr>
            </a:lvl3pPr>
            <a:lvl4pPr marL="1371342" indent="0" defTabSz="914228">
              <a:spcBef>
                <a:spcPct val="20000"/>
              </a:spcBef>
              <a:buFontTx/>
              <a:buNone/>
              <a:defRPr sz="2000" b="1" i="1" spc="300">
                <a:solidFill>
                  <a:schemeClr val="accent3"/>
                </a:solidFill>
              </a:defRPr>
            </a:lvl4pPr>
            <a:lvl5pPr marL="1828457" indent="0" defTabSz="914228">
              <a:spcBef>
                <a:spcPct val="20000"/>
              </a:spcBef>
              <a:buFontTx/>
              <a:buNone/>
              <a:defRPr b="1" i="1">
                <a:solidFill>
                  <a:schemeClr val="tx2"/>
                </a:solidFill>
                <a:latin typeface="Graphik Regular" panose="020B0503030202060203" pitchFamily="34" charset="0"/>
              </a:defRPr>
            </a:lvl5pPr>
            <a:lvl6pPr marL="2514127" indent="-228558" defTabSz="914228">
              <a:spcBef>
                <a:spcPct val="20000"/>
              </a:spcBef>
              <a:buFont typeface="Arial" pitchFamily="34" charset="0"/>
              <a:buChar char="•"/>
              <a:defRPr sz="2000"/>
            </a:lvl6pPr>
            <a:lvl7pPr marL="2971241" indent="-228558" defTabSz="914228">
              <a:spcBef>
                <a:spcPct val="20000"/>
              </a:spcBef>
              <a:buFont typeface="Arial" pitchFamily="34" charset="0"/>
              <a:buChar char="•"/>
              <a:defRPr sz="2000"/>
            </a:lvl7pPr>
            <a:lvl8pPr marL="3428356" indent="-228558" defTabSz="914228">
              <a:spcBef>
                <a:spcPct val="20000"/>
              </a:spcBef>
              <a:buFont typeface="Arial" pitchFamily="34" charset="0"/>
              <a:buChar char="•"/>
              <a:defRPr sz="2000"/>
            </a:lvl8pPr>
            <a:lvl9pPr marL="3885470" indent="-228558" defTabSz="914228">
              <a:spcBef>
                <a:spcPct val="20000"/>
              </a:spcBef>
              <a:buFont typeface="Arial" pitchFamily="34" charset="0"/>
              <a:buChar char="•"/>
              <a:defRPr sz="2000"/>
            </a:lvl9pPr>
          </a:lstStyle>
          <a:p>
            <a:pPr marL="0" marR="0" lvl="0" indent="0" defTabSz="932421" eaLnBrk="1" fontAlgn="auto" latinLnBrk="0" hangingPunct="1">
              <a:lnSpc>
                <a:spcPct val="100000"/>
              </a:lnSpc>
              <a:spcBef>
                <a:spcPct val="20000"/>
              </a:spcBef>
              <a:spcAft>
                <a:spcPts val="0"/>
              </a:spcAft>
              <a:buClrTx/>
              <a:buSzTx/>
              <a:buFontTx/>
              <a:buNone/>
              <a:tabLst/>
              <a:defRPr/>
            </a:pPr>
            <a:r>
              <a:rPr kumimoji="0" lang="en-US" sz="4800" b="0" i="0" u="none" strike="noStrike" kern="0" cap="none" spc="-102" normalizeH="0" baseline="0" noProof="0" dirty="0">
                <a:ln w="3175">
                  <a:noFill/>
                </a:ln>
                <a:solidFill>
                  <a:srgbClr val="505050"/>
                </a:solidFill>
                <a:effectLst/>
                <a:uLnTx/>
                <a:uFillTx/>
                <a:latin typeface="Segoe UI Light"/>
                <a:cs typeface="Segoe UI Semibold" panose="020B0702040204020203" pitchFamily="34" charset="0"/>
              </a:rPr>
              <a:t>Transform data into intelligent action</a:t>
            </a:r>
          </a:p>
        </p:txBody>
      </p:sp>
      <p:pic>
        <p:nvPicPr>
          <p:cNvPr id="148" name="Picture 147"/>
          <p:cNvPicPr>
            <a:picLocks noChangeAspect="1"/>
          </p:cNvPicPr>
          <p:nvPr/>
        </p:nvPicPr>
        <p:blipFill>
          <a:blip r:embed="rId3"/>
          <a:stretch>
            <a:fillRect/>
          </a:stretch>
        </p:blipFill>
        <p:spPr>
          <a:xfrm>
            <a:off x="377506" y="1407539"/>
            <a:ext cx="10641331" cy="4716902"/>
          </a:xfrm>
          <a:prstGeom prst="rect">
            <a:avLst/>
          </a:prstGeom>
        </p:spPr>
      </p:pic>
    </p:spTree>
    <p:extLst>
      <p:ext uri="{BB962C8B-B14F-4D97-AF65-F5344CB8AC3E}">
        <p14:creationId xmlns:p14="http://schemas.microsoft.com/office/powerpoint/2010/main" val="119437675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t>
            </a:r>
            <a:r>
              <a:rPr lang="en-US" dirty="0" err="1"/>
              <a:t>IoT</a:t>
            </a:r>
            <a:r>
              <a:rPr lang="en-US" dirty="0"/>
              <a:t> Suite</a:t>
            </a:r>
          </a:p>
        </p:txBody>
      </p:sp>
      <p:grpSp>
        <p:nvGrpSpPr>
          <p:cNvPr id="12" name="Group 11"/>
          <p:cNvGrpSpPr/>
          <p:nvPr/>
        </p:nvGrpSpPr>
        <p:grpSpPr>
          <a:xfrm>
            <a:off x="277364" y="2506662"/>
            <a:ext cx="1461394" cy="1476548"/>
            <a:chOff x="275631" y="2849190"/>
            <a:chExt cx="1461394" cy="1476548"/>
          </a:xfrm>
        </p:grpSpPr>
        <p:sp>
          <p:nvSpPr>
            <p:cNvPr id="35" name="Freeform 16"/>
            <p:cNvSpPr>
              <a:spLocks noEditPoints="1"/>
            </p:cNvSpPr>
            <p:nvPr/>
          </p:nvSpPr>
          <p:spPr bwMode="auto">
            <a:xfrm>
              <a:off x="275631"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0" name="Picture 49"/>
            <p:cNvPicPr>
              <a:picLocks noChangeAspect="1"/>
            </p:cNvPicPr>
            <p:nvPr/>
          </p:nvPicPr>
          <p:blipFill>
            <a:blip r:embed="rId3"/>
            <a:stretch>
              <a:fillRect/>
            </a:stretch>
          </p:blipFill>
          <p:spPr>
            <a:xfrm>
              <a:off x="377275" y="3196207"/>
              <a:ext cx="1304458" cy="819078"/>
            </a:xfrm>
            <a:prstGeom prst="rect">
              <a:avLst/>
            </a:prstGeom>
          </p:spPr>
        </p:pic>
      </p:grpSp>
      <p:grpSp>
        <p:nvGrpSpPr>
          <p:cNvPr id="49" name="Group 48"/>
          <p:cNvGrpSpPr/>
          <p:nvPr/>
        </p:nvGrpSpPr>
        <p:grpSpPr>
          <a:xfrm>
            <a:off x="4328712" y="2506662"/>
            <a:ext cx="2687522" cy="1476548"/>
            <a:chOff x="4326979" y="2849190"/>
            <a:chExt cx="2687522" cy="1476548"/>
          </a:xfrm>
        </p:grpSpPr>
        <p:sp>
          <p:nvSpPr>
            <p:cNvPr id="39" name="Rectangle 15"/>
            <p:cNvSpPr>
              <a:spLocks noChangeArrowheads="1"/>
            </p:cNvSpPr>
            <p:nvPr/>
          </p:nvSpPr>
          <p:spPr bwMode="auto">
            <a:xfrm>
              <a:off x="4326979"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0" name="Freeform 16"/>
            <p:cNvSpPr>
              <a:spLocks noEditPoints="1"/>
            </p:cNvSpPr>
            <p:nvPr/>
          </p:nvSpPr>
          <p:spPr bwMode="auto">
            <a:xfrm>
              <a:off x="5477672"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dirty="0">
                <a:solidFill>
                  <a:srgbClr val="FFFFFF"/>
                </a:solidFill>
                <a:latin typeface="Segoe UI Semibold" panose="020B0702040204020203" pitchFamily="34" charset="0"/>
                <a:cs typeface="Segoe UI Semibold" panose="020B0702040204020203" pitchFamily="34" charset="0"/>
              </a:endParaRPr>
            </a:p>
          </p:txBody>
        </p:sp>
        <p:pic>
          <p:nvPicPr>
            <p:cNvPr id="51" name="Picture 2" descr="https://azure.microsoft.com/svghandler/machine-learning/?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712" y="3168568"/>
              <a:ext cx="1595789" cy="8377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738760" y="2506662"/>
            <a:ext cx="2612087" cy="1476548"/>
            <a:chOff x="1737027" y="2849190"/>
            <a:chExt cx="2612087" cy="1476548"/>
          </a:xfrm>
        </p:grpSpPr>
        <p:sp>
          <p:nvSpPr>
            <p:cNvPr id="36" name="Rectangle 15"/>
            <p:cNvSpPr>
              <a:spLocks noChangeArrowheads="1"/>
            </p:cNvSpPr>
            <p:nvPr/>
          </p:nvSpPr>
          <p:spPr bwMode="auto">
            <a:xfrm>
              <a:off x="1737027" y="3562442"/>
              <a:ext cx="1149424"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37" name="Freeform 16"/>
            <p:cNvSpPr>
              <a:spLocks noEditPoints="1"/>
            </p:cNvSpPr>
            <p:nvPr/>
          </p:nvSpPr>
          <p:spPr bwMode="auto">
            <a:xfrm>
              <a:off x="2887720"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2" name="Picture 4" descr="https://azure.microsoft.com/svghandler/stream-analytics/?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5812" y="3200104"/>
              <a:ext cx="1475655" cy="774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9571037" y="2506662"/>
            <a:ext cx="2692598" cy="1476548"/>
            <a:chOff x="9569304" y="2849190"/>
            <a:chExt cx="2692598" cy="1476548"/>
          </a:xfrm>
        </p:grpSpPr>
        <p:sp useBgFill="1">
          <p:nvSpPr>
            <p:cNvPr id="46" name="Rectangle 45"/>
            <p:cNvSpPr/>
            <p:nvPr/>
          </p:nvSpPr>
          <p:spPr bwMode="auto">
            <a:xfrm>
              <a:off x="11510947" y="3074614"/>
              <a:ext cx="623698" cy="10257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7" name="Rectangle 15"/>
            <p:cNvSpPr>
              <a:spLocks noChangeArrowheads="1"/>
            </p:cNvSpPr>
            <p:nvPr/>
          </p:nvSpPr>
          <p:spPr bwMode="auto">
            <a:xfrm>
              <a:off x="9569304"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8" name="Freeform 16"/>
            <p:cNvSpPr>
              <a:spLocks noEditPoints="1"/>
            </p:cNvSpPr>
            <p:nvPr/>
          </p:nvSpPr>
          <p:spPr bwMode="auto">
            <a:xfrm>
              <a:off x="10695206" y="2849190"/>
              <a:ext cx="1499695"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3" name="Picture 6" descr="https://azure.microsoft.com/svghandler/notification-hubs/?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9893" y="3264511"/>
              <a:ext cx="1592009" cy="835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940799" y="2506662"/>
            <a:ext cx="2625597" cy="1476548"/>
            <a:chOff x="6939066" y="2849190"/>
            <a:chExt cx="2625597" cy="1476548"/>
          </a:xfrm>
        </p:grpSpPr>
        <p:sp useBgFill="1">
          <p:nvSpPr>
            <p:cNvPr id="33" name="Rectangle 32"/>
            <p:cNvSpPr/>
            <p:nvPr/>
          </p:nvSpPr>
          <p:spPr bwMode="auto">
            <a:xfrm>
              <a:off x="8880709" y="3074614"/>
              <a:ext cx="623698" cy="10257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2" name="Rectangle 15"/>
            <p:cNvSpPr>
              <a:spLocks noChangeArrowheads="1"/>
            </p:cNvSpPr>
            <p:nvPr/>
          </p:nvSpPr>
          <p:spPr bwMode="auto">
            <a:xfrm>
              <a:off x="6939066"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3" name="Freeform 16"/>
            <p:cNvSpPr>
              <a:spLocks noEditPoints="1"/>
            </p:cNvSpPr>
            <p:nvPr/>
          </p:nvSpPr>
          <p:spPr bwMode="auto">
            <a:xfrm>
              <a:off x="8064968" y="2849190"/>
              <a:ext cx="1499695"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dirty="0">
                <a:solidFill>
                  <a:srgbClr val="FFFFFF"/>
                </a:solidFill>
                <a:latin typeface="Segoe UI Semibold" panose="020B0702040204020203" pitchFamily="34" charset="0"/>
                <a:cs typeface="Segoe UI Semibold" panose="020B0702040204020203" pitchFamily="34" charset="0"/>
              </a:endParaRPr>
            </a:p>
          </p:txBody>
        </p:sp>
        <p:pic>
          <p:nvPicPr>
            <p:cNvPr id="54" name="Picture 53"/>
            <p:cNvPicPr>
              <a:picLocks noChangeAspect="1"/>
            </p:cNvPicPr>
            <p:nvPr/>
          </p:nvPicPr>
          <p:blipFill>
            <a:blip r:embed="rId7"/>
            <a:stretch>
              <a:fillRect/>
            </a:stretch>
          </p:blipFill>
          <p:spPr>
            <a:xfrm>
              <a:off x="8379962" y="3146602"/>
              <a:ext cx="880981" cy="880981"/>
            </a:xfrm>
            <a:prstGeom prst="rect">
              <a:avLst/>
            </a:prstGeom>
          </p:spPr>
        </p:pic>
      </p:grpSp>
      <p:sp>
        <p:nvSpPr>
          <p:cNvPr id="2" name="TextBox 1"/>
          <p:cNvSpPr txBox="1"/>
          <p:nvPr/>
        </p:nvSpPr>
        <p:spPr>
          <a:xfrm>
            <a:off x="161316" y="4145334"/>
            <a:ext cx="1867654"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Information management</a:t>
            </a:r>
            <a:endParaRPr lang="es-ES" sz="2000" dirty="0" err="1">
              <a:solidFill>
                <a:srgbClr val="0078D7"/>
              </a:solidFill>
              <a:latin typeface="+mj-lt"/>
            </a:endParaRPr>
          </a:p>
        </p:txBody>
      </p:sp>
      <p:sp>
        <p:nvSpPr>
          <p:cNvPr id="25" name="TextBox 24"/>
          <p:cNvSpPr txBox="1"/>
          <p:nvPr/>
        </p:nvSpPr>
        <p:spPr>
          <a:xfrm>
            <a:off x="2808840" y="4301330"/>
            <a:ext cx="169349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Analytics</a:t>
            </a:r>
            <a:endParaRPr lang="es-ES" sz="2000" dirty="0" err="1">
              <a:solidFill>
                <a:srgbClr val="0078D7"/>
              </a:solidFill>
              <a:latin typeface="+mj-lt"/>
            </a:endParaRPr>
          </a:p>
        </p:txBody>
      </p:sp>
      <p:sp>
        <p:nvSpPr>
          <p:cNvPr id="26" name="TextBox 25"/>
          <p:cNvSpPr txBox="1"/>
          <p:nvPr/>
        </p:nvSpPr>
        <p:spPr>
          <a:xfrm>
            <a:off x="5448021" y="4270489"/>
            <a:ext cx="169349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Machine learning</a:t>
            </a:r>
            <a:endParaRPr lang="es-ES" sz="2000" dirty="0" err="1">
              <a:solidFill>
                <a:srgbClr val="0078D7"/>
              </a:solidFill>
              <a:latin typeface="+mj-lt"/>
            </a:endParaRPr>
          </a:p>
        </p:txBody>
      </p:sp>
      <p:sp>
        <p:nvSpPr>
          <p:cNvPr id="27" name="TextBox 26"/>
          <p:cNvSpPr txBox="1"/>
          <p:nvPr/>
        </p:nvSpPr>
        <p:spPr>
          <a:xfrm>
            <a:off x="8120882" y="4283833"/>
            <a:ext cx="169349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Presentation</a:t>
            </a:r>
            <a:endParaRPr lang="es-ES" sz="2000" dirty="0" err="1">
              <a:solidFill>
                <a:srgbClr val="0078D7"/>
              </a:solidFill>
              <a:latin typeface="+mj-lt"/>
            </a:endParaRPr>
          </a:p>
        </p:txBody>
      </p:sp>
      <p:sp>
        <p:nvSpPr>
          <p:cNvPr id="28" name="TextBox 27"/>
          <p:cNvSpPr txBox="1"/>
          <p:nvPr/>
        </p:nvSpPr>
        <p:spPr>
          <a:xfrm>
            <a:off x="10658361" y="4055719"/>
            <a:ext cx="169349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Integration with business processes</a:t>
            </a:r>
            <a:endParaRPr lang="es-ES" sz="2000" dirty="0" err="1">
              <a:solidFill>
                <a:srgbClr val="0078D7"/>
              </a:solidFill>
              <a:latin typeface="+mj-lt"/>
            </a:endParaRP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403461"/>
          </a:xfrm>
        </p:spPr>
        <p:txBody>
          <a:bodyPr/>
          <a:lstStyle/>
          <a:p>
            <a:r>
              <a:rPr lang="en-US" sz="8800" dirty="0" err="1"/>
              <a:t>IoT</a:t>
            </a:r>
            <a:r>
              <a:rPr lang="en-US" sz="8800" dirty="0"/>
              <a:t> 101 project</a:t>
            </a:r>
          </a:p>
        </p:txBody>
      </p:sp>
    </p:spTree>
    <p:extLst>
      <p:ext uri="{BB962C8B-B14F-4D97-AF65-F5344CB8AC3E}">
        <p14:creationId xmlns:p14="http://schemas.microsoft.com/office/powerpoint/2010/main" val="26971389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6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4.xml><?xml version="1.0" encoding="utf-8"?>
<a:theme xmlns:a="http://schemas.openxmlformats.org/drawingml/2006/main" name="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3B01"/>
        </a:solidFill>
        <a:ln w="25400" cap="flat" cmpd="sng" algn="ctr">
          <a:noFill/>
          <a:prstDash val="soli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100" b="0" i="0" u="none" strike="noStrike" kern="0" cap="none" spc="0" normalizeH="0" baseline="0" noProof="0" dirty="0" smtClean="0">
            <a:ln>
              <a:noFill/>
            </a:ln>
            <a:solidFill>
              <a:prstClr val="white"/>
            </a:solidFill>
            <a:effectLst/>
            <a:uLnTx/>
            <a:uFillTx/>
            <a:latin typeface="Segoe UI"/>
            <a:ea typeface="+mn-ea"/>
            <a:cs typeface="+mn-cs"/>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dcmitype/"/>
    <ds:schemaRef ds:uri="http://purl.org/dc/elements/1.1/"/>
    <ds:schemaRef ds:uri="http://schemas.microsoft.com/office/2006/metadata/properties"/>
    <ds:schemaRef ds:uri="2b2dfeed-2da1-4ef4-b600-f5543001ef98"/>
    <ds:schemaRef ds:uri="http://schemas.openxmlformats.org/package/2006/metadata/core-properties"/>
    <ds:schemaRef ds:uri="d7b89efc-599c-41ef-afcb-e0aecc35db08"/>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2574</TotalTime>
  <Words>1855</Words>
  <Application>Microsoft Office PowerPoint</Application>
  <PresentationFormat>Custom</PresentationFormat>
  <Paragraphs>351</Paragraphs>
  <Slides>25</Slides>
  <Notes>19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41" baseType="lpstr">
      <vt:lpstr>MS PGothic</vt:lpstr>
      <vt:lpstr>MS PGothic</vt:lpstr>
      <vt:lpstr>Arial</vt:lpstr>
      <vt:lpstr>Calibri</vt:lpstr>
      <vt:lpstr>Consolas</vt:lpstr>
      <vt:lpstr>Segoe UI</vt:lpstr>
      <vt:lpstr>Segoe UI Light</vt:lpstr>
      <vt:lpstr>Segoe UI Semibold</vt:lpstr>
      <vt:lpstr>Segoe UI Semilight</vt:lpstr>
      <vt:lpstr>Webdings</vt:lpstr>
      <vt:lpstr>Wingdings</vt:lpstr>
      <vt:lpstr>GCIO Summit 2016 Template - White</vt:lpstr>
      <vt:lpstr>1_5-30660_TR21_BO_CT_Template</vt:lpstr>
      <vt:lpstr>6_3-30680_Worldwide Partner Conference 2015 </vt:lpstr>
      <vt:lpstr>WPC 2015 Dark Gray Template</vt:lpstr>
      <vt:lpstr>think-cell Slide</vt:lpstr>
      <vt:lpstr>PowerPoint Presentation</vt:lpstr>
      <vt:lpstr>IoT &amp; Big Data</vt:lpstr>
      <vt:lpstr>IoT &amp; Big Data for Dummies</vt:lpstr>
      <vt:lpstr>Session objectives and takeaways </vt:lpstr>
      <vt:lpstr>Introduction</vt:lpstr>
      <vt:lpstr>PowerPoint Presentation</vt:lpstr>
      <vt:lpstr>PowerPoint Presentation</vt:lpstr>
      <vt:lpstr>Azure IoT Suite</vt:lpstr>
      <vt:lpstr>IoT 101 project</vt:lpstr>
      <vt:lpstr>The Solution</vt:lpstr>
      <vt:lpstr>Windows 10 IoT on Respberry Pi 3</vt:lpstr>
      <vt:lpstr>IoT Hub</vt:lpstr>
      <vt:lpstr>IoT Hub</vt:lpstr>
      <vt:lpstr>Demo</vt:lpstr>
      <vt:lpstr>Stream Analytics</vt:lpstr>
      <vt:lpstr>Stream Analytics</vt:lpstr>
      <vt:lpstr>Data Storage</vt:lpstr>
      <vt:lpstr>SQL Database</vt:lpstr>
      <vt:lpstr>Power BI</vt:lpstr>
      <vt:lpstr>The Solution</vt:lpstr>
      <vt:lpstr>There is much more out there..</vt:lpstr>
      <vt:lpstr>PowerPoint Presentation</vt:lpstr>
      <vt:lpstr>PowerPoint Presentation</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Sergio Guerrero Haro</cp:lastModifiedBy>
  <cp:revision>64</cp:revision>
  <dcterms:created xsi:type="dcterms:W3CDTF">2016-08-22T02:07:54Z</dcterms:created>
  <dcterms:modified xsi:type="dcterms:W3CDTF">2016-10-03T18:36:58Z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